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Lst>
  <p:notesMasterIdLst>
    <p:notesMasterId r:id="rId51"/>
  </p:notesMasterIdLst>
  <p:sldIdLst>
    <p:sldId id="256" r:id="rId2"/>
    <p:sldId id="516" r:id="rId3"/>
    <p:sldId id="578" r:id="rId4"/>
    <p:sldId id="580" r:id="rId5"/>
    <p:sldId id="582" r:id="rId6"/>
    <p:sldId id="260" r:id="rId7"/>
    <p:sldId id="579" r:id="rId8"/>
    <p:sldId id="577" r:id="rId9"/>
    <p:sldId id="326" r:id="rId10"/>
    <p:sldId id="544" r:id="rId11"/>
    <p:sldId id="545" r:id="rId12"/>
    <p:sldId id="546" r:id="rId13"/>
    <p:sldId id="549" r:id="rId14"/>
    <p:sldId id="266" r:id="rId15"/>
    <p:sldId id="286" r:id="rId16"/>
    <p:sldId id="284" r:id="rId17"/>
    <p:sldId id="285" r:id="rId18"/>
    <p:sldId id="518" r:id="rId19"/>
    <p:sldId id="547" r:id="rId20"/>
    <p:sldId id="548" r:id="rId21"/>
    <p:sldId id="519" r:id="rId22"/>
    <p:sldId id="487" r:id="rId23"/>
    <p:sldId id="488" r:id="rId24"/>
    <p:sldId id="342" r:id="rId25"/>
    <p:sldId id="513" r:id="rId26"/>
    <p:sldId id="553" r:id="rId27"/>
    <p:sldId id="521" r:id="rId28"/>
    <p:sldId id="525" r:id="rId29"/>
    <p:sldId id="557" r:id="rId30"/>
    <p:sldId id="569" r:id="rId31"/>
    <p:sldId id="550" r:id="rId32"/>
    <p:sldId id="556" r:id="rId33"/>
    <p:sldId id="558" r:id="rId34"/>
    <p:sldId id="567" r:id="rId35"/>
    <p:sldId id="566" r:id="rId36"/>
    <p:sldId id="559" r:id="rId37"/>
    <p:sldId id="565" r:id="rId38"/>
    <p:sldId id="560" r:id="rId39"/>
    <p:sldId id="574" r:id="rId40"/>
    <p:sldId id="551" r:id="rId41"/>
    <p:sldId id="573" r:id="rId42"/>
    <p:sldId id="552" r:id="rId43"/>
    <p:sldId id="570" r:id="rId44"/>
    <p:sldId id="585" r:id="rId45"/>
    <p:sldId id="586" r:id="rId46"/>
    <p:sldId id="524" r:id="rId47"/>
    <p:sldId id="526" r:id="rId48"/>
    <p:sldId id="522" r:id="rId49"/>
    <p:sldId id="575"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p:restoredTop sz="93673"/>
  </p:normalViewPr>
  <p:slideViewPr>
    <p:cSldViewPr snapToGrid="0" snapToObjects="1">
      <p:cViewPr varScale="1">
        <p:scale>
          <a:sx n="120" d="100"/>
          <a:sy n="120" d="100"/>
        </p:scale>
        <p:origin x="752"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94C90-F755-8946-A28D-536B74F4BA2C}" type="datetimeFigureOut">
              <a:rPr lang="en-US" smtClean="0"/>
              <a:t>9/23/22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F2CC02-C9C9-E54E-9779-E6B0C187D215}" type="slidenum">
              <a:rPr lang="en-US" smtClean="0"/>
              <a:t>‹#›</a:t>
            </a:fld>
            <a:endParaRPr lang="en-US" dirty="0"/>
          </a:p>
        </p:txBody>
      </p:sp>
    </p:spTree>
    <p:extLst>
      <p:ext uri="{BB962C8B-B14F-4D97-AF65-F5344CB8AC3E}">
        <p14:creationId xmlns:p14="http://schemas.microsoft.com/office/powerpoint/2010/main" val="224956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Indian lands were allotted by the Bureau of Indian Affairs, then either cancelled by the Agency and transferred to or sold to RRLC, which harvested the timber, and sold the land to GWP.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1901 hearings on the proposed Reclamation Act (passed 1902) clearly contemplate that “receipts from the sales of public lands in the arid and semiarid regions of the US” will be put “to the exclusive purposes of irrigation.” This was formalized into a specific fund in the Treasury, the “arid land reclamation fund,” for the development of reservoirs and “other hydraulic works” for irrigation and “reclamation of arid lands.” As such, the process involved claiming Indian lands as “public” land, and then selling those lands to provide revenue to fund large water projects that would in turn support settlement and development of the West by “a most desirable class of people.”</a:t>
            </a:r>
            <a:r>
              <a:rPr lang="en-US" dirty="0">
                <a:effectLst/>
              </a:rPr>
              <a:t> </a:t>
            </a:r>
            <a:r>
              <a:rPr lang="en-US" sz="1200" kern="1200" dirty="0">
                <a:solidFill>
                  <a:schemeClr val="tx1"/>
                </a:solidFill>
                <a:effectLst/>
                <a:latin typeface="+mn-lt"/>
                <a:ea typeface="+mn-ea"/>
                <a:cs typeface="+mn-cs"/>
              </a:rPr>
              <a:t>Thus, Indians were displaced by both the annexation of their homelands into the federal land base, and the subsequent project development that impacted both their remaining land base and the homelands out of their ownership that they continued to steward. </a:t>
            </a:r>
          </a:p>
          <a:p>
            <a:endParaRPr lang="en-US" dirty="0">
              <a:effectLst/>
            </a:endParaRPr>
          </a:p>
          <a:p>
            <a:r>
              <a:rPr lang="en-US" sz="1200" kern="1200" dirty="0">
                <a:solidFill>
                  <a:schemeClr val="tx1"/>
                </a:solidFill>
                <a:effectLst/>
                <a:latin typeface="+mn-lt"/>
                <a:ea typeface="+mn-ea"/>
                <a:cs typeface="+mn-cs"/>
              </a:rPr>
              <a:t>DOI, GLO, 2/7/1901; see also Rowley 1996: 100, which describes Newlands as working closely with Frederick Newell of the US Geological Survey in 1900 to develop a “national irrigation bill that could be funded from the sale of public lands” (Rowley, William D., 1996, </a:t>
            </a:r>
            <a:r>
              <a:rPr lang="en-US" sz="1200" i="1" kern="1200" dirty="0">
                <a:solidFill>
                  <a:schemeClr val="tx1"/>
                </a:solidFill>
                <a:effectLst/>
                <a:latin typeface="+mn-lt"/>
                <a:ea typeface="+mn-ea"/>
                <a:cs typeface="+mn-cs"/>
              </a:rPr>
              <a:t>Reclaiming the Arid West</a:t>
            </a:r>
            <a:r>
              <a:rPr lang="en-US" sz="1200" kern="1200" dirty="0">
                <a:solidFill>
                  <a:schemeClr val="tx1"/>
                </a:solidFill>
                <a:effectLst/>
                <a:latin typeface="+mn-lt"/>
                <a:ea typeface="+mn-ea"/>
                <a:cs typeface="+mn-cs"/>
              </a:rPr>
              <a:t>, Indiana University Press).</a:t>
            </a:r>
            <a:endParaRPr lang="en-US"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5F6D073-C530-4144-8619-FA332C4FE9F5}" type="slidenum">
              <a:rPr lang="en-US" smtClean="0"/>
              <a:t>6</a:t>
            </a:fld>
            <a:endParaRPr lang="en-US" dirty="0"/>
          </a:p>
        </p:txBody>
      </p:sp>
    </p:spTree>
    <p:extLst>
      <p:ext uri="{BB962C8B-B14F-4D97-AF65-F5344CB8AC3E}">
        <p14:creationId xmlns:p14="http://schemas.microsoft.com/office/powerpoint/2010/main" val="987633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6D073-C530-4144-8619-FA332C4FE9F5}" type="slidenum">
              <a:rPr lang="en-US" smtClean="0"/>
              <a:t>23</a:t>
            </a:fld>
            <a:endParaRPr lang="en-US" dirty="0"/>
          </a:p>
        </p:txBody>
      </p:sp>
    </p:spTree>
    <p:extLst>
      <p:ext uri="{BB962C8B-B14F-4D97-AF65-F5344CB8AC3E}">
        <p14:creationId xmlns:p14="http://schemas.microsoft.com/office/powerpoint/2010/main" val="4035101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Its our responsibility, to right historic wrongs</a:t>
            </a:r>
          </a:p>
          <a:p>
            <a:endParaRPr lang="en-US" dirty="0"/>
          </a:p>
        </p:txBody>
      </p:sp>
      <p:sp>
        <p:nvSpPr>
          <p:cNvPr id="4" name="Slide Number Placeholder 3"/>
          <p:cNvSpPr>
            <a:spLocks noGrp="1"/>
          </p:cNvSpPr>
          <p:nvPr>
            <p:ph type="sldNum" sz="quarter" idx="10"/>
          </p:nvPr>
        </p:nvSpPr>
        <p:spPr/>
        <p:txBody>
          <a:bodyPr/>
          <a:lstStyle/>
          <a:p>
            <a:fld id="{45F6D073-C530-4144-8619-FA332C4FE9F5}" type="slidenum">
              <a:rPr lang="en-US" smtClean="0"/>
              <a:t>24</a:t>
            </a:fld>
            <a:endParaRPr lang="en-US" dirty="0"/>
          </a:p>
        </p:txBody>
      </p:sp>
    </p:spTree>
    <p:extLst>
      <p:ext uri="{BB962C8B-B14F-4D97-AF65-F5344CB8AC3E}">
        <p14:creationId xmlns:p14="http://schemas.microsoft.com/office/powerpoint/2010/main" val="3018455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https://545d7da4-5c5c-41b6-8bc8-22f982826406.filesusr.com/ugd/d97ff6_e3da0a5f61914bf18bcd89b25787c036.pdf</a:t>
            </a:r>
          </a:p>
        </p:txBody>
      </p:sp>
      <p:sp>
        <p:nvSpPr>
          <p:cNvPr id="4" name="Slide Number Placeholder 3"/>
          <p:cNvSpPr>
            <a:spLocks noGrp="1"/>
          </p:cNvSpPr>
          <p:nvPr>
            <p:ph type="sldNum" sz="quarter" idx="5"/>
          </p:nvPr>
        </p:nvSpPr>
        <p:spPr/>
        <p:txBody>
          <a:bodyPr/>
          <a:lstStyle/>
          <a:p>
            <a:fld id="{45F6D073-C530-4144-8619-FA332C4FE9F5}" type="slidenum">
              <a:rPr lang="en-US" smtClean="0"/>
              <a:t>25</a:t>
            </a:fld>
            <a:endParaRPr lang="en-US" dirty="0"/>
          </a:p>
        </p:txBody>
      </p:sp>
    </p:spTree>
    <p:extLst>
      <p:ext uri="{BB962C8B-B14F-4D97-AF65-F5344CB8AC3E}">
        <p14:creationId xmlns:p14="http://schemas.microsoft.com/office/powerpoint/2010/main" val="2738644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6D073-C530-4144-8619-FA332C4FE9F5}" type="slidenum">
              <a:rPr lang="en-US" smtClean="0"/>
              <a:t>26</a:t>
            </a:fld>
            <a:endParaRPr lang="en-US" dirty="0"/>
          </a:p>
        </p:txBody>
      </p:sp>
    </p:spTree>
    <p:extLst>
      <p:ext uri="{BB962C8B-B14F-4D97-AF65-F5344CB8AC3E}">
        <p14:creationId xmlns:p14="http://schemas.microsoft.com/office/powerpoint/2010/main" val="2694194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https://www.ciri.com/our-lands/cook-inlet-areas-and-lands/eklutna/</a:t>
            </a:r>
          </a:p>
          <a:p>
            <a:r>
              <a:rPr lang="en-US" sz="1200" b="0" i="0" kern="1200" dirty="0">
                <a:solidFill>
                  <a:schemeClr val="tx1"/>
                </a:solidFill>
                <a:effectLst/>
                <a:latin typeface="+mn-lt"/>
                <a:ea typeface="+mn-ea"/>
                <a:cs typeface="+mn-cs"/>
              </a:rPr>
              <a:t>A sign welcoming guests to Eklutna’s historical park</a:t>
            </a:r>
            <a:endParaRPr lang="en-US" dirty="0"/>
          </a:p>
        </p:txBody>
      </p:sp>
      <p:sp>
        <p:nvSpPr>
          <p:cNvPr id="4" name="Slide Number Placeholder 3"/>
          <p:cNvSpPr>
            <a:spLocks noGrp="1"/>
          </p:cNvSpPr>
          <p:nvPr>
            <p:ph type="sldNum" sz="quarter" idx="5"/>
          </p:nvPr>
        </p:nvSpPr>
        <p:spPr/>
        <p:txBody>
          <a:bodyPr/>
          <a:lstStyle/>
          <a:p>
            <a:fld id="{2EF2CC02-C9C9-E54E-9779-E6B0C187D215}" type="slidenum">
              <a:rPr lang="en-US" smtClean="0"/>
              <a:t>30</a:t>
            </a:fld>
            <a:endParaRPr lang="en-US" dirty="0"/>
          </a:p>
        </p:txBody>
      </p:sp>
    </p:spTree>
    <p:extLst>
      <p:ext uri="{BB962C8B-B14F-4D97-AF65-F5344CB8AC3E}">
        <p14:creationId xmlns:p14="http://schemas.microsoft.com/office/powerpoint/2010/main" val="4171607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initial information package, Eklutna hydro project, 1991 F&amp;W agreement implementation</a:t>
            </a:r>
          </a:p>
        </p:txBody>
      </p:sp>
      <p:sp>
        <p:nvSpPr>
          <p:cNvPr id="4" name="Slide Number Placeholder 3"/>
          <p:cNvSpPr>
            <a:spLocks noGrp="1"/>
          </p:cNvSpPr>
          <p:nvPr>
            <p:ph type="sldNum" sz="quarter" idx="5"/>
          </p:nvPr>
        </p:nvSpPr>
        <p:spPr/>
        <p:txBody>
          <a:bodyPr/>
          <a:lstStyle/>
          <a:p>
            <a:fld id="{2EF2CC02-C9C9-E54E-9779-E6B0C187D215}" type="slidenum">
              <a:rPr lang="en-US" smtClean="0"/>
              <a:t>37</a:t>
            </a:fld>
            <a:endParaRPr lang="en-US" dirty="0"/>
          </a:p>
        </p:txBody>
      </p:sp>
    </p:spTree>
    <p:extLst>
      <p:ext uri="{BB962C8B-B14F-4D97-AF65-F5344CB8AC3E}">
        <p14:creationId xmlns:p14="http://schemas.microsoft.com/office/powerpoint/2010/main" val="247652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6D073-C530-4144-8619-FA332C4FE9F5}" type="slidenum">
              <a:rPr lang="en-US" smtClean="0"/>
              <a:t>9</a:t>
            </a:fld>
            <a:endParaRPr lang="en-US" dirty="0"/>
          </a:p>
        </p:txBody>
      </p:sp>
    </p:spTree>
    <p:extLst>
      <p:ext uri="{BB962C8B-B14F-4D97-AF65-F5344CB8AC3E}">
        <p14:creationId xmlns:p14="http://schemas.microsoft.com/office/powerpoint/2010/main" val="2808202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890 acres condemned and transferred to WPC</a:t>
            </a:r>
          </a:p>
        </p:txBody>
      </p:sp>
      <p:sp>
        <p:nvSpPr>
          <p:cNvPr id="4" name="Slide Number Placeholder 3"/>
          <p:cNvSpPr>
            <a:spLocks noGrp="1"/>
          </p:cNvSpPr>
          <p:nvPr>
            <p:ph type="sldNum" sz="quarter" idx="5"/>
          </p:nvPr>
        </p:nvSpPr>
        <p:spPr/>
        <p:txBody>
          <a:bodyPr/>
          <a:lstStyle/>
          <a:p>
            <a:fld id="{B5FA811B-4606-2144-AA75-B10F405BABA4}" type="slidenum">
              <a:rPr lang="en-US" smtClean="0"/>
              <a:t>14</a:t>
            </a:fld>
            <a:endParaRPr lang="en-US" dirty="0"/>
          </a:p>
        </p:txBody>
      </p:sp>
    </p:spTree>
    <p:extLst>
      <p:ext uri="{BB962C8B-B14F-4D97-AF65-F5344CB8AC3E}">
        <p14:creationId xmlns:p14="http://schemas.microsoft.com/office/powerpoint/2010/main" val="2069313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6D073-C530-4144-8619-FA332C4FE9F5}" type="slidenum">
              <a:rPr lang="en-US" smtClean="0"/>
              <a:t>15</a:t>
            </a:fld>
            <a:endParaRPr lang="en-US" dirty="0"/>
          </a:p>
        </p:txBody>
      </p:sp>
    </p:spTree>
    <p:extLst>
      <p:ext uri="{BB962C8B-B14F-4D97-AF65-F5344CB8AC3E}">
        <p14:creationId xmlns:p14="http://schemas.microsoft.com/office/powerpoint/2010/main" val="3538576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6D073-C530-4144-8619-FA332C4FE9F5}" type="slidenum">
              <a:rPr lang="en-US" smtClean="0"/>
              <a:t>16</a:t>
            </a:fld>
            <a:endParaRPr lang="en-US" dirty="0"/>
          </a:p>
        </p:txBody>
      </p:sp>
    </p:spTree>
    <p:extLst>
      <p:ext uri="{BB962C8B-B14F-4D97-AF65-F5344CB8AC3E}">
        <p14:creationId xmlns:p14="http://schemas.microsoft.com/office/powerpoint/2010/main" val="1332354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Rhodin files</a:t>
            </a:r>
          </a:p>
          <a:p>
            <a:endParaRPr lang="en-US" dirty="0"/>
          </a:p>
          <a:p>
            <a:r>
              <a:rPr lang="en-US" dirty="0"/>
              <a:t>Began in 1880s, engineer noticed its potential, returned in 1901 to study, investor partners filed water rights claim in </a:t>
            </a:r>
            <a:r>
              <a:rPr lang="en-US" baseline="0" dirty="0"/>
              <a:t>1902:</a:t>
            </a:r>
            <a:r>
              <a:rPr lang="en-US" sz="1200" kern="1200" dirty="0">
                <a:solidFill>
                  <a:schemeClr val="tx1"/>
                </a:solidFill>
                <a:effectLst/>
                <a:latin typeface="+mn-lt"/>
                <a:ea typeface="+mn-ea"/>
                <a:cs typeface="+mn-cs"/>
              </a:rPr>
              <a:t> Howells posted a notice of appropriation to “100,000 inches of the waters of the north fork of the Feather River for ‘milling, mining, manufacturing, irrigation and domestic purposes and for the purpose of water power and the </a:t>
            </a:r>
            <a:r>
              <a:rPr lang="en-US" sz="1200" i="1" kern="1200" dirty="0">
                <a:solidFill>
                  <a:schemeClr val="tx1"/>
                </a:solidFill>
                <a:effectLst/>
                <a:latin typeface="+mn-lt"/>
                <a:ea typeface="+mn-ea"/>
                <a:cs typeface="+mn-cs"/>
              </a:rPr>
              <a:t>generation of electric power’</a:t>
            </a:r>
            <a:r>
              <a:rPr lang="en-US" sz="1200" kern="1200" dirty="0">
                <a:solidFill>
                  <a:schemeClr val="tx1"/>
                </a:solidFill>
                <a:effectLst/>
                <a:latin typeface="+mn-lt"/>
                <a:ea typeface="+mn-ea"/>
                <a:cs typeface="+mn-cs"/>
              </a:rPr>
              <a:t>” (Coleman 215).</a:t>
            </a:r>
            <a:r>
              <a:rPr lang="en-US" dirty="0">
                <a:effectLst/>
              </a:rPr>
              <a:t> WPC formed 1902, GWP</a:t>
            </a:r>
            <a:r>
              <a:rPr lang="en-US" baseline="0" dirty="0">
                <a:effectLst/>
              </a:rPr>
              <a:t> 1906</a:t>
            </a:r>
          </a:p>
          <a:p>
            <a:endParaRPr lang="en-US" baseline="0" dirty="0">
              <a:effectLst/>
            </a:endParaRPr>
          </a:p>
          <a:p>
            <a:r>
              <a:rPr lang="en-US" baseline="0" dirty="0">
                <a:effectLst/>
              </a:rPr>
              <a:t>Construction 1911</a:t>
            </a:r>
            <a:endParaRPr lang="en-US" dirty="0"/>
          </a:p>
        </p:txBody>
      </p:sp>
      <p:sp>
        <p:nvSpPr>
          <p:cNvPr id="4" name="Slide Number Placeholder 3"/>
          <p:cNvSpPr>
            <a:spLocks noGrp="1"/>
          </p:cNvSpPr>
          <p:nvPr>
            <p:ph type="sldNum" sz="quarter" idx="10"/>
          </p:nvPr>
        </p:nvSpPr>
        <p:spPr/>
        <p:txBody>
          <a:bodyPr/>
          <a:lstStyle/>
          <a:p>
            <a:fld id="{45F6D073-C530-4144-8619-FA332C4FE9F5}" type="slidenum">
              <a:rPr lang="en-US" smtClean="0"/>
              <a:t>17</a:t>
            </a:fld>
            <a:endParaRPr lang="en-US" dirty="0"/>
          </a:p>
        </p:txBody>
      </p:sp>
    </p:spTree>
    <p:extLst>
      <p:ext uri="{BB962C8B-B14F-4D97-AF65-F5344CB8AC3E}">
        <p14:creationId xmlns:p14="http://schemas.microsoft.com/office/powerpoint/2010/main" val="1127297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a:t>
            </a:r>
            <a:r>
              <a:rPr lang="en-US" sz="1200" kern="1200" dirty="0">
                <a:solidFill>
                  <a:schemeClr val="tx1"/>
                </a:solidFill>
                <a:effectLst/>
                <a:latin typeface="+mn-lt"/>
                <a:ea typeface="+mn-ea"/>
                <a:cs typeface="+mn-cs"/>
              </a:rPr>
              <a:t>he premise of the State Water Plan was to overcome the vagaries of geography and seasonality and move waters north to south to facilitate development and support population growth.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study referred to the Feather River as “the most important tributary of the Sacramento River,” with a huge drainage area and erratic seasonal flows that could be both tempered for flood control and stored to send “surplus” waters to drier areas. As such, the SWP was to kickoff with the Feather River Project, “the first state wide project ever proposed for California,” including the dam at Oroville, planned to be the largest in the US.</a:t>
            </a:r>
            <a:r>
              <a:rPr lang="en-US" dirty="0">
                <a:effectLst/>
              </a:rPr>
              <a:t> </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(Cooper) Today, the SWP is the  </a:t>
            </a:r>
            <a:r>
              <a:rPr lang="en-US" sz="1200" kern="1200" dirty="0">
                <a:solidFill>
                  <a:schemeClr val="tx1"/>
                </a:solidFill>
                <a:effectLst/>
                <a:latin typeface="+mn-lt"/>
                <a:ea typeface="+mn-ea"/>
                <a:cs typeface="+mn-cs"/>
              </a:rPr>
              <a:t>“nation’s largest state-built water and power development and conveyance system”</a:t>
            </a:r>
            <a:r>
              <a:rPr lang="en-US" dirty="0">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How did the State Water Project come to be? How did Maidu lands come to form the basis of the system? What private and public entities are involved? What entities benefit, what entities lose, and in what ways? How does the way the SWP was developed scaffold the present organization of entities in charge, flows of resources, allocation of costs and benefits, etc.? </a:t>
            </a:r>
          </a:p>
        </p:txBody>
      </p:sp>
      <p:sp>
        <p:nvSpPr>
          <p:cNvPr id="4" name="Slide Number Placeholder 3"/>
          <p:cNvSpPr>
            <a:spLocks noGrp="1"/>
          </p:cNvSpPr>
          <p:nvPr>
            <p:ph type="sldNum" sz="quarter" idx="10"/>
          </p:nvPr>
        </p:nvSpPr>
        <p:spPr/>
        <p:txBody>
          <a:bodyPr/>
          <a:lstStyle/>
          <a:p>
            <a:fld id="{45F6D073-C530-4144-8619-FA332C4FE9F5}" type="slidenum">
              <a:rPr lang="en-US" smtClean="0"/>
              <a:t>18</a:t>
            </a:fld>
            <a:endParaRPr lang="en-US" dirty="0"/>
          </a:p>
        </p:txBody>
      </p:sp>
    </p:spTree>
    <p:extLst>
      <p:ext uri="{BB962C8B-B14F-4D97-AF65-F5344CB8AC3E}">
        <p14:creationId xmlns:p14="http://schemas.microsoft.com/office/powerpoint/2010/main" val="1144829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(Cooper) At</a:t>
            </a:r>
            <a:r>
              <a:rPr lang="en-US" baseline="0" dirty="0"/>
              <a:t> what price? Benefits/costs for whom? Bond passed 1960</a:t>
            </a:r>
          </a:p>
          <a:p>
            <a:r>
              <a:rPr lang="en-US" baseline="0" dirty="0"/>
              <a:t>Indian histories are rarely part of this discussion, not included, when you are not included from the beginning it makes it hard to disrupt the system later on</a:t>
            </a:r>
            <a:endParaRPr lang="en-US" dirty="0"/>
          </a:p>
        </p:txBody>
      </p:sp>
      <p:sp>
        <p:nvSpPr>
          <p:cNvPr id="4" name="Slide Number Placeholder 3"/>
          <p:cNvSpPr>
            <a:spLocks noGrp="1"/>
          </p:cNvSpPr>
          <p:nvPr>
            <p:ph type="sldNum" sz="quarter" idx="10"/>
          </p:nvPr>
        </p:nvSpPr>
        <p:spPr/>
        <p:txBody>
          <a:bodyPr/>
          <a:lstStyle/>
          <a:p>
            <a:fld id="{45F6D073-C530-4144-8619-FA332C4FE9F5}" type="slidenum">
              <a:rPr lang="en-US" smtClean="0"/>
              <a:t>19</a:t>
            </a:fld>
            <a:endParaRPr lang="en-US" dirty="0"/>
          </a:p>
        </p:txBody>
      </p:sp>
    </p:spTree>
    <p:extLst>
      <p:ext uri="{BB962C8B-B14F-4D97-AF65-F5344CB8AC3E}">
        <p14:creationId xmlns:p14="http://schemas.microsoft.com/office/powerpoint/2010/main" val="882082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6D073-C530-4144-8619-FA332C4FE9F5}" type="slidenum">
              <a:rPr lang="en-US" smtClean="0"/>
              <a:t>22</a:t>
            </a:fld>
            <a:endParaRPr lang="en-US" dirty="0"/>
          </a:p>
        </p:txBody>
      </p:sp>
    </p:spTree>
    <p:extLst>
      <p:ext uri="{BB962C8B-B14F-4D97-AF65-F5344CB8AC3E}">
        <p14:creationId xmlns:p14="http://schemas.microsoft.com/office/powerpoint/2010/main" val="3171077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3B5326-ECBC-454C-8C30-B66BA494087D}" type="datetimeFigureOut">
              <a:rPr lang="en-US" smtClean="0"/>
              <a:t>9/23/22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76E63438-7EEB-3644-9B48-736EAF303BCE}" type="slidenum">
              <a:rPr lang="en-US" smtClean="0"/>
              <a:t>‹#›</a:t>
            </a:fld>
            <a:endParaRPr lang="en-US" dirty="0"/>
          </a:p>
        </p:txBody>
      </p:sp>
    </p:spTree>
    <p:extLst>
      <p:ext uri="{BB962C8B-B14F-4D97-AF65-F5344CB8AC3E}">
        <p14:creationId xmlns:p14="http://schemas.microsoft.com/office/powerpoint/2010/main" val="777228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3B5326-ECBC-454C-8C30-B66BA494087D}" type="datetimeFigureOut">
              <a:rPr lang="en-US" smtClean="0"/>
              <a:t>9/23/22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6E63438-7EEB-3644-9B48-736EAF303BCE}" type="slidenum">
              <a:rPr lang="en-US" smtClean="0"/>
              <a:t>‹#›</a:t>
            </a:fld>
            <a:endParaRPr lang="en-US" dirty="0"/>
          </a:p>
        </p:txBody>
      </p:sp>
    </p:spTree>
    <p:extLst>
      <p:ext uri="{BB962C8B-B14F-4D97-AF65-F5344CB8AC3E}">
        <p14:creationId xmlns:p14="http://schemas.microsoft.com/office/powerpoint/2010/main" val="2205174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3B5326-ECBC-454C-8C30-B66BA494087D}" type="datetimeFigureOut">
              <a:rPr lang="en-US" smtClean="0"/>
              <a:t>9/23/22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6E63438-7EEB-3644-9B48-736EAF303BCE}"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61505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A73B5326-ECBC-454C-8C30-B66BA494087D}" type="datetimeFigureOut">
              <a:rPr lang="en-US" smtClean="0"/>
              <a:t>9/23/22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6E63438-7EEB-3644-9B48-736EAF303BCE}" type="slidenum">
              <a:rPr lang="en-US" smtClean="0"/>
              <a:t>‹#›</a:t>
            </a:fld>
            <a:endParaRPr lang="en-US" dirty="0"/>
          </a:p>
        </p:txBody>
      </p:sp>
    </p:spTree>
    <p:extLst>
      <p:ext uri="{BB962C8B-B14F-4D97-AF65-F5344CB8AC3E}">
        <p14:creationId xmlns:p14="http://schemas.microsoft.com/office/powerpoint/2010/main" val="2656449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A73B5326-ECBC-454C-8C30-B66BA494087D}" type="datetimeFigureOut">
              <a:rPr lang="en-US" smtClean="0"/>
              <a:t>9/23/22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6E63438-7EEB-3644-9B48-736EAF303BCE}"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55944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A73B5326-ECBC-454C-8C30-B66BA494087D}" type="datetimeFigureOut">
              <a:rPr lang="en-US" smtClean="0"/>
              <a:t>9/23/22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6E63438-7EEB-3644-9B48-736EAF303BCE}" type="slidenum">
              <a:rPr lang="en-US" smtClean="0"/>
              <a:t>‹#›</a:t>
            </a:fld>
            <a:endParaRPr lang="en-US" dirty="0"/>
          </a:p>
        </p:txBody>
      </p:sp>
    </p:spTree>
    <p:extLst>
      <p:ext uri="{BB962C8B-B14F-4D97-AF65-F5344CB8AC3E}">
        <p14:creationId xmlns:p14="http://schemas.microsoft.com/office/powerpoint/2010/main" val="150257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3B5326-ECBC-454C-8C30-B66BA494087D}" type="datetimeFigureOut">
              <a:rPr lang="en-US" smtClean="0"/>
              <a:t>9/23/22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6E63438-7EEB-3644-9B48-736EAF303BCE}" type="slidenum">
              <a:rPr lang="en-US" smtClean="0"/>
              <a:t>‹#›</a:t>
            </a:fld>
            <a:endParaRPr lang="en-US" dirty="0"/>
          </a:p>
        </p:txBody>
      </p:sp>
    </p:spTree>
    <p:extLst>
      <p:ext uri="{BB962C8B-B14F-4D97-AF65-F5344CB8AC3E}">
        <p14:creationId xmlns:p14="http://schemas.microsoft.com/office/powerpoint/2010/main" val="1156050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3B5326-ECBC-454C-8C30-B66BA494087D}" type="datetimeFigureOut">
              <a:rPr lang="en-US" smtClean="0"/>
              <a:t>9/23/22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6E63438-7EEB-3644-9B48-736EAF303BCE}" type="slidenum">
              <a:rPr lang="en-US" smtClean="0"/>
              <a:t>‹#›</a:t>
            </a:fld>
            <a:endParaRPr lang="en-US" dirty="0"/>
          </a:p>
        </p:txBody>
      </p:sp>
    </p:spTree>
    <p:extLst>
      <p:ext uri="{BB962C8B-B14F-4D97-AF65-F5344CB8AC3E}">
        <p14:creationId xmlns:p14="http://schemas.microsoft.com/office/powerpoint/2010/main" val="303166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3B5326-ECBC-454C-8C30-B66BA494087D}" type="datetimeFigureOut">
              <a:rPr lang="en-US" smtClean="0"/>
              <a:t>9/23/22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6E63438-7EEB-3644-9B48-736EAF303BCE}" type="slidenum">
              <a:rPr lang="en-US" smtClean="0"/>
              <a:t>‹#›</a:t>
            </a:fld>
            <a:endParaRPr lang="en-US" dirty="0"/>
          </a:p>
        </p:txBody>
      </p:sp>
    </p:spTree>
    <p:extLst>
      <p:ext uri="{BB962C8B-B14F-4D97-AF65-F5344CB8AC3E}">
        <p14:creationId xmlns:p14="http://schemas.microsoft.com/office/powerpoint/2010/main" val="3408453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3B5326-ECBC-454C-8C30-B66BA494087D}" type="datetimeFigureOut">
              <a:rPr lang="en-US" smtClean="0"/>
              <a:t>9/23/22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6E63438-7EEB-3644-9B48-736EAF303BCE}" type="slidenum">
              <a:rPr lang="en-US" smtClean="0"/>
              <a:t>‹#›</a:t>
            </a:fld>
            <a:endParaRPr lang="en-US" dirty="0"/>
          </a:p>
        </p:txBody>
      </p:sp>
    </p:spTree>
    <p:extLst>
      <p:ext uri="{BB962C8B-B14F-4D97-AF65-F5344CB8AC3E}">
        <p14:creationId xmlns:p14="http://schemas.microsoft.com/office/powerpoint/2010/main" val="574761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3B5326-ECBC-454C-8C30-B66BA494087D}" type="datetimeFigureOut">
              <a:rPr lang="en-US" smtClean="0"/>
              <a:t>9/23/22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76E63438-7EEB-3644-9B48-736EAF303BCE}" type="slidenum">
              <a:rPr lang="en-US" smtClean="0"/>
              <a:t>‹#›</a:t>
            </a:fld>
            <a:endParaRPr lang="en-US" dirty="0"/>
          </a:p>
        </p:txBody>
      </p:sp>
    </p:spTree>
    <p:extLst>
      <p:ext uri="{BB962C8B-B14F-4D97-AF65-F5344CB8AC3E}">
        <p14:creationId xmlns:p14="http://schemas.microsoft.com/office/powerpoint/2010/main" val="2365259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3B5326-ECBC-454C-8C30-B66BA494087D}" type="datetimeFigureOut">
              <a:rPr lang="en-US" smtClean="0"/>
              <a:t>9/23/22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76E63438-7EEB-3644-9B48-736EAF303BCE}" type="slidenum">
              <a:rPr lang="en-US" smtClean="0"/>
              <a:t>‹#›</a:t>
            </a:fld>
            <a:endParaRPr lang="en-US" dirty="0"/>
          </a:p>
        </p:txBody>
      </p:sp>
    </p:spTree>
    <p:extLst>
      <p:ext uri="{BB962C8B-B14F-4D97-AF65-F5344CB8AC3E}">
        <p14:creationId xmlns:p14="http://schemas.microsoft.com/office/powerpoint/2010/main" val="706697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3B5326-ECBC-454C-8C30-B66BA494087D}" type="datetimeFigureOut">
              <a:rPr lang="en-US" smtClean="0"/>
              <a:t>9/23/22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6E63438-7EEB-3644-9B48-736EAF303BCE}" type="slidenum">
              <a:rPr lang="en-US" smtClean="0"/>
              <a:t>‹#›</a:t>
            </a:fld>
            <a:endParaRPr lang="en-US" dirty="0"/>
          </a:p>
        </p:txBody>
      </p:sp>
    </p:spTree>
    <p:extLst>
      <p:ext uri="{BB962C8B-B14F-4D97-AF65-F5344CB8AC3E}">
        <p14:creationId xmlns:p14="http://schemas.microsoft.com/office/powerpoint/2010/main" val="4107760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3B5326-ECBC-454C-8C30-B66BA494087D}" type="datetimeFigureOut">
              <a:rPr lang="en-US" smtClean="0"/>
              <a:t>9/23/22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6E63438-7EEB-3644-9B48-736EAF303BCE}" type="slidenum">
              <a:rPr lang="en-US" smtClean="0"/>
              <a:t>‹#›</a:t>
            </a:fld>
            <a:endParaRPr lang="en-US" dirty="0"/>
          </a:p>
        </p:txBody>
      </p:sp>
    </p:spTree>
    <p:extLst>
      <p:ext uri="{BB962C8B-B14F-4D97-AF65-F5344CB8AC3E}">
        <p14:creationId xmlns:p14="http://schemas.microsoft.com/office/powerpoint/2010/main" val="2328461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3B5326-ECBC-454C-8C30-B66BA494087D}" type="datetimeFigureOut">
              <a:rPr lang="en-US" smtClean="0"/>
              <a:t>9/23/22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6E63438-7EEB-3644-9B48-736EAF303BCE}" type="slidenum">
              <a:rPr lang="en-US" smtClean="0"/>
              <a:t>‹#›</a:t>
            </a:fld>
            <a:endParaRPr lang="en-US" dirty="0"/>
          </a:p>
        </p:txBody>
      </p:sp>
    </p:spTree>
    <p:extLst>
      <p:ext uri="{BB962C8B-B14F-4D97-AF65-F5344CB8AC3E}">
        <p14:creationId xmlns:p14="http://schemas.microsoft.com/office/powerpoint/2010/main" val="1894911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3B5326-ECBC-454C-8C30-B66BA494087D}" type="datetimeFigureOut">
              <a:rPr lang="en-US" smtClean="0"/>
              <a:t>9/23/22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6E63438-7EEB-3644-9B48-736EAF303BCE}" type="slidenum">
              <a:rPr lang="en-US" smtClean="0"/>
              <a:t>‹#›</a:t>
            </a:fld>
            <a:endParaRPr lang="en-US" dirty="0"/>
          </a:p>
        </p:txBody>
      </p:sp>
    </p:spTree>
    <p:extLst>
      <p:ext uri="{BB962C8B-B14F-4D97-AF65-F5344CB8AC3E}">
        <p14:creationId xmlns:p14="http://schemas.microsoft.com/office/powerpoint/2010/main" val="2247241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A73B5326-ECBC-454C-8C30-B66BA494087D}" type="datetimeFigureOut">
              <a:rPr lang="en-US" smtClean="0"/>
              <a:t>9/23/22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76E63438-7EEB-3644-9B48-736EAF303BCE}" type="slidenum">
              <a:rPr lang="en-US" smtClean="0"/>
              <a:t>‹#›</a:t>
            </a:fld>
            <a:endParaRPr lang="en-US" dirty="0"/>
          </a:p>
        </p:txBody>
      </p:sp>
    </p:spTree>
    <p:extLst>
      <p:ext uri="{BB962C8B-B14F-4D97-AF65-F5344CB8AC3E}">
        <p14:creationId xmlns:p14="http://schemas.microsoft.com/office/powerpoint/2010/main" val="220089372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tiff"/></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californiasalmon.org/curriculum-advocacy-water-protectio"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hyperlink" Target="https://www.tu.org/magazine/conservation/surveying-whats-left-of-eklutna-rivers-salmon/"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C3FB5-B044-9A40-B129-68EA8C3DAA4B}"/>
              </a:ext>
            </a:extLst>
          </p:cNvPr>
          <p:cNvSpPr>
            <a:spLocks noGrp="1"/>
          </p:cNvSpPr>
          <p:nvPr>
            <p:ph type="ctrTitle"/>
          </p:nvPr>
        </p:nvSpPr>
        <p:spPr>
          <a:xfrm>
            <a:off x="1659835" y="844510"/>
            <a:ext cx="3948873" cy="4169749"/>
          </a:xfrm>
        </p:spPr>
        <p:txBody>
          <a:bodyPr>
            <a:normAutofit fontScale="90000"/>
          </a:bodyPr>
          <a:lstStyle/>
          <a:p>
            <a:r>
              <a:rPr lang="en-US" sz="4400" dirty="0"/>
              <a:t>In Relation to Water</a:t>
            </a:r>
            <a:br>
              <a:rPr lang="en-US" sz="4400" dirty="0"/>
            </a:br>
            <a:r>
              <a:rPr lang="en-US" sz="3100" i="1" dirty="0"/>
              <a:t>Indigenous Leadership in Restoring and Re-envisioning Watershed Stewardship</a:t>
            </a:r>
            <a:br>
              <a:rPr lang="en-US" sz="3100" dirty="0"/>
            </a:br>
            <a:endParaRPr lang="en-US" sz="3100" dirty="0"/>
          </a:p>
        </p:txBody>
      </p:sp>
      <p:sp>
        <p:nvSpPr>
          <p:cNvPr id="3" name="Subtitle 2">
            <a:extLst>
              <a:ext uri="{FF2B5EF4-FFF2-40B4-BE49-F238E27FC236}">
                <a16:creationId xmlns:a16="http://schemas.microsoft.com/office/drawing/2014/main" id="{FB3D1584-89DC-1F42-8CF1-8172973773F1}"/>
              </a:ext>
            </a:extLst>
          </p:cNvPr>
          <p:cNvSpPr>
            <a:spLocks noGrp="1"/>
          </p:cNvSpPr>
          <p:nvPr>
            <p:ph type="subTitle" idx="1"/>
          </p:nvPr>
        </p:nvSpPr>
        <p:spPr>
          <a:xfrm>
            <a:off x="1798983" y="5097928"/>
            <a:ext cx="3809725" cy="1292933"/>
          </a:xfrm>
        </p:spPr>
        <p:txBody>
          <a:bodyPr>
            <a:normAutofit fontScale="92500" lnSpcReduction="10000"/>
          </a:bodyPr>
          <a:lstStyle/>
          <a:p>
            <a:r>
              <a:rPr lang="en-US" dirty="0"/>
              <a:t>Beth Rose Middleton Manning, Professor</a:t>
            </a:r>
          </a:p>
          <a:p>
            <a:r>
              <a:rPr lang="en-US" dirty="0"/>
              <a:t>Dept. of Native American Studies</a:t>
            </a:r>
          </a:p>
          <a:p>
            <a:r>
              <a:rPr lang="en-US" dirty="0"/>
              <a:t>University of California, Davis</a:t>
            </a:r>
          </a:p>
        </p:txBody>
      </p:sp>
      <p:pic>
        <p:nvPicPr>
          <p:cNvPr id="5" name="Picture 4">
            <a:extLst>
              <a:ext uri="{FF2B5EF4-FFF2-40B4-BE49-F238E27FC236}">
                <a16:creationId xmlns:a16="http://schemas.microsoft.com/office/drawing/2014/main" id="{3DDB6C7B-F5F0-FB41-9A89-472A97B0D65A}"/>
              </a:ext>
            </a:extLst>
          </p:cNvPr>
          <p:cNvPicPr>
            <a:picLocks noChangeAspect="1"/>
          </p:cNvPicPr>
          <p:nvPr/>
        </p:nvPicPr>
        <p:blipFill rotWithShape="1">
          <a:blip r:embed="rId2"/>
          <a:srcRect t="2801" b="12566"/>
          <a:stretch/>
        </p:blipFill>
        <p:spPr>
          <a:xfrm>
            <a:off x="6095998" y="-20965"/>
            <a:ext cx="6096002" cy="6878965"/>
          </a:xfrm>
          <a:prstGeom prst="rect">
            <a:avLst/>
          </a:prstGeom>
        </p:spPr>
      </p:pic>
    </p:spTree>
    <p:extLst>
      <p:ext uri="{BB962C8B-B14F-4D97-AF65-F5344CB8AC3E}">
        <p14:creationId xmlns:p14="http://schemas.microsoft.com/office/powerpoint/2010/main" val="1329754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81C08F-4779-F442-8C45-F608DE7DB6A5}"/>
              </a:ext>
            </a:extLst>
          </p:cNvPr>
          <p:cNvSpPr>
            <a:spLocks noGrp="1"/>
          </p:cNvSpPr>
          <p:nvPr>
            <p:ph type="title"/>
          </p:nvPr>
        </p:nvSpPr>
        <p:spPr>
          <a:xfrm>
            <a:off x="649223" y="10133"/>
            <a:ext cx="4298936" cy="1259894"/>
          </a:xfrm>
        </p:spPr>
        <p:txBody>
          <a:bodyPr>
            <a:normAutofit/>
          </a:bodyPr>
          <a:lstStyle/>
          <a:p>
            <a:r>
              <a:rPr lang="en-US" dirty="0"/>
              <a:t>Envisioning new approaches</a:t>
            </a:r>
          </a:p>
        </p:txBody>
      </p:sp>
      <p:sp>
        <p:nvSpPr>
          <p:cNvPr id="11" name="Rectangle 10">
            <a:extLst>
              <a:ext uri="{FF2B5EF4-FFF2-40B4-BE49-F238E27FC236}">
                <a16:creationId xmlns:a16="http://schemas.microsoft.com/office/drawing/2014/main" id="{94543A62-A2AB-454A-878E-D3D9190D5F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ED0193E-1A01-734E-8DC0-5AF7262A63F0}"/>
              </a:ext>
            </a:extLst>
          </p:cNvPr>
          <p:cNvSpPr>
            <a:spLocks noGrp="1"/>
          </p:cNvSpPr>
          <p:nvPr>
            <p:ph idx="1"/>
          </p:nvPr>
        </p:nvSpPr>
        <p:spPr>
          <a:xfrm>
            <a:off x="649223" y="1143000"/>
            <a:ext cx="4122801" cy="4913475"/>
          </a:xfrm>
        </p:spPr>
        <p:txBody>
          <a:bodyPr>
            <a:noAutofit/>
          </a:bodyPr>
          <a:lstStyle/>
          <a:p>
            <a:pPr>
              <a:lnSpc>
                <a:spcPct val="90000"/>
              </a:lnSpc>
            </a:pPr>
            <a:r>
              <a:rPr lang="en-US" sz="2000" dirty="0"/>
              <a:t>Consider key moments in project development: licensing, funding, voting, planning, compensation, construction…</a:t>
            </a:r>
          </a:p>
          <a:p>
            <a:pPr lvl="1">
              <a:lnSpc>
                <a:spcPct val="90000"/>
              </a:lnSpc>
            </a:pPr>
            <a:r>
              <a:rPr lang="en-US" sz="2000" dirty="0"/>
              <a:t>What might have been different in those moments to foreground Indigenous objectives, needs, epistemologies?</a:t>
            </a:r>
          </a:p>
          <a:p>
            <a:pPr lvl="1">
              <a:lnSpc>
                <a:spcPct val="90000"/>
              </a:lnSpc>
            </a:pPr>
            <a:r>
              <a:rPr lang="en-US" sz="2000" dirty="0"/>
              <a:t>Will re-examining the past help build alternative futures?</a:t>
            </a:r>
          </a:p>
          <a:p>
            <a:pPr>
              <a:lnSpc>
                <a:spcPct val="90000"/>
              </a:lnSpc>
            </a:pPr>
            <a:r>
              <a:rPr lang="en-US" sz="2000" dirty="0"/>
              <a:t>What mechanisms, institutions, and partnerships enable tribally-led dam removals and river restoration? </a:t>
            </a:r>
          </a:p>
        </p:txBody>
      </p:sp>
      <p:pic>
        <p:nvPicPr>
          <p:cNvPr id="4" name="Picture 3">
            <a:extLst>
              <a:ext uri="{FF2B5EF4-FFF2-40B4-BE49-F238E27FC236}">
                <a16:creationId xmlns:a16="http://schemas.microsoft.com/office/drawing/2014/main" id="{F7CF9601-64E1-3C4C-BCAE-D9DF076503A1}"/>
              </a:ext>
            </a:extLst>
          </p:cNvPr>
          <p:cNvPicPr>
            <a:picLocks noChangeAspect="1"/>
          </p:cNvPicPr>
          <p:nvPr/>
        </p:nvPicPr>
        <p:blipFill rotWithShape="1">
          <a:blip r:embed="rId2"/>
          <a:srcRect l="6803" r="18402" b="-2"/>
          <a:stretch/>
        </p:blipFill>
        <p:spPr>
          <a:xfrm>
            <a:off x="4948159" y="640080"/>
            <a:ext cx="6953577" cy="5252773"/>
          </a:xfrm>
          <a:prstGeom prst="rect">
            <a:avLst/>
          </a:prstGeom>
        </p:spPr>
      </p:pic>
      <p:sp>
        <p:nvSpPr>
          <p:cNvPr id="13" name="Freeform 11">
            <a:extLst>
              <a:ext uri="{FF2B5EF4-FFF2-40B4-BE49-F238E27FC236}">
                <a16:creationId xmlns:a16="http://schemas.microsoft.com/office/drawing/2014/main" id="{50553464-41F1-4160-9D02-7C5EC7013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1007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E0234-0D9D-3045-8D0A-413F93D02A44}"/>
              </a:ext>
            </a:extLst>
          </p:cNvPr>
          <p:cNvSpPr>
            <a:spLocks noGrp="1"/>
          </p:cNvSpPr>
          <p:nvPr>
            <p:ph type="title"/>
          </p:nvPr>
        </p:nvSpPr>
        <p:spPr/>
        <p:txBody>
          <a:bodyPr>
            <a:normAutofit fontScale="90000"/>
          </a:bodyPr>
          <a:lstStyle/>
          <a:p>
            <a:r>
              <a:rPr lang="en-US" dirty="0"/>
              <a:t>North Fork Feather River:</a:t>
            </a:r>
            <a:br>
              <a:rPr lang="en-US" dirty="0"/>
            </a:br>
            <a:r>
              <a:rPr lang="en-US" dirty="0"/>
              <a:t>Stairway of Power and CA State Water Project</a:t>
            </a:r>
          </a:p>
        </p:txBody>
      </p:sp>
      <p:sp>
        <p:nvSpPr>
          <p:cNvPr id="3" name="Content Placeholder 2">
            <a:extLst>
              <a:ext uri="{FF2B5EF4-FFF2-40B4-BE49-F238E27FC236}">
                <a16:creationId xmlns:a16="http://schemas.microsoft.com/office/drawing/2014/main" id="{3B98E6C9-E7E3-1448-8A3A-8CA572BC7693}"/>
              </a:ext>
            </a:extLst>
          </p:cNvPr>
          <p:cNvSpPr>
            <a:spLocks noGrp="1"/>
          </p:cNvSpPr>
          <p:nvPr>
            <p:ph idx="1"/>
          </p:nvPr>
        </p:nvSpPr>
        <p:spPr>
          <a:xfrm>
            <a:off x="2592924" y="2287864"/>
            <a:ext cx="8911687" cy="4380596"/>
          </a:xfrm>
        </p:spPr>
        <p:txBody>
          <a:bodyPr/>
          <a:lstStyle/>
          <a:p>
            <a:r>
              <a:rPr lang="en-US" sz="2000" dirty="0"/>
              <a:t>~1850-1900: Seizure of tribal lands via nullified treatymaking process, direct violence sanctioned by the state</a:t>
            </a:r>
          </a:p>
          <a:p>
            <a:r>
              <a:rPr lang="en-US" sz="2000" dirty="0"/>
              <a:t>Tribes excluded from making land claims or gaining associated water rights</a:t>
            </a:r>
          </a:p>
          <a:p>
            <a:r>
              <a:rPr lang="en-US" sz="2000" dirty="0"/>
              <a:t>Federal reservations of land for possible water projects (1888), condemnation of lands (1901) or withdrawal of lands from settlement if they had hydropower potential (1910)</a:t>
            </a:r>
          </a:p>
          <a:p>
            <a:r>
              <a:rPr lang="en-US" sz="2000" dirty="0"/>
              <a:t>Private projects built with public reservations of tribal land</a:t>
            </a:r>
          </a:p>
          <a:p>
            <a:r>
              <a:rPr lang="en-US" sz="2000" dirty="0">
                <a:solidFill>
                  <a:srgbClr val="FF0000"/>
                </a:solidFill>
              </a:rPr>
              <a:t>State politicians begin advocating for a State water conveyance project (1930s) that would move water from the wet and less populated north to the dry and more populated south</a:t>
            </a:r>
          </a:p>
          <a:p>
            <a:endParaRPr lang="en-US" dirty="0"/>
          </a:p>
        </p:txBody>
      </p:sp>
    </p:spTree>
    <p:extLst>
      <p:ext uri="{BB962C8B-B14F-4D97-AF65-F5344CB8AC3E}">
        <p14:creationId xmlns:p14="http://schemas.microsoft.com/office/powerpoint/2010/main" val="1844950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A portrait of a person&#10;&#10;Description automatically generated">
            <a:extLst>
              <a:ext uri="{FF2B5EF4-FFF2-40B4-BE49-F238E27FC236}">
                <a16:creationId xmlns:a16="http://schemas.microsoft.com/office/drawing/2014/main" id="{3DCAB465-2E76-5D40-A72F-B6841213A9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7835"/>
          <a:stretch/>
        </p:blipFill>
        <p:spPr bwMode="auto">
          <a:xfrm>
            <a:off x="617903" y="1123527"/>
            <a:ext cx="3250576" cy="4604800"/>
          </a:xfrm>
          <a:prstGeom prst="rect">
            <a:avLst/>
          </a:prstGeom>
          <a:noFill/>
          <a:extLst>
            <a:ext uri="{909E8E84-426E-40DD-AFC4-6F175D3DCCD1}">
              <a14:hiddenFill xmlns:a14="http://schemas.microsoft.com/office/drawing/2010/main">
                <a:solidFill>
                  <a:srgbClr val="FFFFFF"/>
                </a:solidFill>
              </a14:hiddenFill>
            </a:ext>
          </a:extLst>
        </p:spPr>
      </p:pic>
      <p:cxnSp>
        <p:nvCxnSpPr>
          <p:cNvPr id="1036" name="Straight Connector 70">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4" name="Picture 43" descr="Diagram&#10;&#10;Description automatically generated">
            <a:extLst>
              <a:ext uri="{FF2B5EF4-FFF2-40B4-BE49-F238E27FC236}">
                <a16:creationId xmlns:a16="http://schemas.microsoft.com/office/drawing/2014/main" id="{8E5B13C2-7B26-D549-8B94-2F8CBB659931}"/>
              </a:ext>
            </a:extLst>
          </p:cNvPr>
          <p:cNvPicPr>
            <a:picLocks noChangeAspect="1"/>
          </p:cNvPicPr>
          <p:nvPr/>
        </p:nvPicPr>
        <p:blipFill rotWithShape="1">
          <a:blip r:embed="rId3"/>
          <a:srcRect l="3679" r="51679" b="2"/>
          <a:stretch/>
        </p:blipFill>
        <p:spPr>
          <a:xfrm>
            <a:off x="4460674" y="1123527"/>
            <a:ext cx="3237348" cy="4604800"/>
          </a:xfrm>
          <a:prstGeom prst="rect">
            <a:avLst/>
          </a:prstGeom>
        </p:spPr>
      </p:pic>
      <p:cxnSp>
        <p:nvCxnSpPr>
          <p:cNvPr id="1037" name="Straight Connector 72">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4" descr="Discharge: Humboldt and Klamath Indian War of the winter of 1858 and 1859">
            <a:extLst>
              <a:ext uri="{FF2B5EF4-FFF2-40B4-BE49-F238E27FC236}">
                <a16:creationId xmlns:a16="http://schemas.microsoft.com/office/drawing/2014/main" id="{67B4A94C-10B2-F346-A57A-1F231D3694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753" b="9085"/>
          <a:stretch/>
        </p:blipFill>
        <p:spPr bwMode="auto">
          <a:xfrm>
            <a:off x="8288707" y="1282555"/>
            <a:ext cx="3174424" cy="4270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791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0F8FF-7600-1444-AE8A-F80121476C1F}"/>
              </a:ext>
            </a:extLst>
          </p:cNvPr>
          <p:cNvSpPr>
            <a:spLocks noGrp="1"/>
          </p:cNvSpPr>
          <p:nvPr>
            <p:ph type="title"/>
          </p:nvPr>
        </p:nvSpPr>
        <p:spPr/>
        <p:txBody>
          <a:bodyPr/>
          <a:lstStyle/>
          <a:p>
            <a:r>
              <a:rPr lang="en-US" dirty="0">
                <a:solidFill>
                  <a:schemeClr val="tx1"/>
                </a:solidFill>
              </a:rPr>
              <a:t>Flooding tribal lands in NE California</a:t>
            </a:r>
          </a:p>
        </p:txBody>
      </p:sp>
      <p:sp>
        <p:nvSpPr>
          <p:cNvPr id="3" name="Content Placeholder 2">
            <a:extLst>
              <a:ext uri="{FF2B5EF4-FFF2-40B4-BE49-F238E27FC236}">
                <a16:creationId xmlns:a16="http://schemas.microsoft.com/office/drawing/2014/main" id="{F4F8DBAB-194C-304B-A1FF-BF5549D7AFE2}"/>
              </a:ext>
            </a:extLst>
          </p:cNvPr>
          <p:cNvSpPr>
            <a:spLocks noGrp="1"/>
          </p:cNvSpPr>
          <p:nvPr>
            <p:ph idx="1"/>
          </p:nvPr>
        </p:nvSpPr>
        <p:spPr>
          <a:xfrm>
            <a:off x="2589212" y="1804984"/>
            <a:ext cx="8915400" cy="3777622"/>
          </a:xfrm>
        </p:spPr>
        <p:txBody>
          <a:bodyPr/>
          <a:lstStyle/>
          <a:p>
            <a:r>
              <a:rPr lang="en-US" sz="2000" dirty="0"/>
              <a:t>PL 109 (1908), “An Act To relinquish, release, and confirm the title of certain lands in California to the Western Power Company” canceled 890 acres of state and federal land and transferred it to the power company. </a:t>
            </a:r>
          </a:p>
          <a:p>
            <a:r>
              <a:rPr lang="en-US" sz="2000" dirty="0"/>
              <a:t>June 25, 1910 (36 Stat., 847), (power site reserves Nos. 234 and 245): These power-site withdrawals contained about 2,250 acres of lands covered by Indian allotments.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553555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302" r="11404" b="1"/>
          <a:stretch/>
        </p:blipFill>
        <p:spPr>
          <a:xfrm>
            <a:off x="321731" y="557189"/>
            <a:ext cx="5668684" cy="5743618"/>
          </a:xfrm>
          <a:prstGeom prst="rect">
            <a:avLst/>
          </a:prstGeom>
        </p:spPr>
      </p:pic>
      <p:pic>
        <p:nvPicPr>
          <p:cNvPr id="5" name="Picture 4">
            <a:extLst>
              <a:ext uri="{FF2B5EF4-FFF2-40B4-BE49-F238E27FC236}">
                <a16:creationId xmlns:a16="http://schemas.microsoft.com/office/drawing/2014/main" id="{F9841108-5923-B944-A488-2B6E8809E200}"/>
              </a:ext>
            </a:extLst>
          </p:cNvPr>
          <p:cNvPicPr>
            <a:picLocks noChangeAspect="1"/>
          </p:cNvPicPr>
          <p:nvPr/>
        </p:nvPicPr>
        <p:blipFill rotWithShape="1">
          <a:blip r:embed="rId4"/>
          <a:srcRect r="6386" b="2"/>
          <a:stretch/>
        </p:blipFill>
        <p:spPr>
          <a:xfrm>
            <a:off x="6195375" y="557189"/>
            <a:ext cx="5674893" cy="5743618"/>
          </a:xfrm>
          <a:prstGeom prst="rect">
            <a:avLst/>
          </a:prstGeom>
        </p:spPr>
      </p:pic>
      <p:sp>
        <p:nvSpPr>
          <p:cNvPr id="2" name="Oval 1">
            <a:extLst>
              <a:ext uri="{FF2B5EF4-FFF2-40B4-BE49-F238E27FC236}">
                <a16:creationId xmlns:a16="http://schemas.microsoft.com/office/drawing/2014/main" id="{96B3BDAA-7E78-6C42-97E2-53B6D558A892}"/>
              </a:ext>
            </a:extLst>
          </p:cNvPr>
          <p:cNvSpPr/>
          <p:nvPr/>
        </p:nvSpPr>
        <p:spPr>
          <a:xfrm>
            <a:off x="6310622" y="2779776"/>
            <a:ext cx="5879854" cy="1524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79E681-D028-2F49-BC9F-D42248E00ACA}"/>
              </a:ext>
            </a:extLst>
          </p:cNvPr>
          <p:cNvSpPr txBox="1"/>
          <p:nvPr/>
        </p:nvSpPr>
        <p:spPr>
          <a:xfrm>
            <a:off x="6423732" y="6211669"/>
            <a:ext cx="5446535" cy="584775"/>
          </a:xfrm>
          <a:prstGeom prst="rect">
            <a:avLst/>
          </a:prstGeom>
          <a:noFill/>
        </p:spPr>
        <p:txBody>
          <a:bodyPr wrap="square" rtlCol="0">
            <a:spAutoFit/>
          </a:bodyPr>
          <a:lstStyle/>
          <a:p>
            <a:r>
              <a:rPr lang="en-US" sz="1600" dirty="0"/>
              <a:t>- F. M. Goodwin, Asst. Secy., DOI, to the Commissioner of the GLO, January 20, 1922</a:t>
            </a:r>
          </a:p>
        </p:txBody>
      </p:sp>
    </p:spTree>
    <p:extLst>
      <p:ext uri="{BB962C8B-B14F-4D97-AF65-F5344CB8AC3E}">
        <p14:creationId xmlns:p14="http://schemas.microsoft.com/office/powerpoint/2010/main" val="3893910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F023A6-E44A-854F-BFA6-5BCCB3EBAF34}"/>
              </a:ext>
            </a:extLst>
          </p:cNvPr>
          <p:cNvPicPr>
            <a:picLocks noChangeAspect="1"/>
          </p:cNvPicPr>
          <p:nvPr/>
        </p:nvPicPr>
        <p:blipFill>
          <a:blip r:embed="rId3"/>
          <a:stretch>
            <a:fillRect/>
          </a:stretch>
        </p:blipFill>
        <p:spPr>
          <a:xfrm>
            <a:off x="3655059" y="-24064"/>
            <a:ext cx="4679302" cy="6949440"/>
          </a:xfrm>
          <a:prstGeom prst="rect">
            <a:avLst/>
          </a:prstGeom>
        </p:spPr>
      </p:pic>
      <p:sp>
        <p:nvSpPr>
          <p:cNvPr id="3" name="TextBox 2">
            <a:extLst>
              <a:ext uri="{FF2B5EF4-FFF2-40B4-BE49-F238E27FC236}">
                <a16:creationId xmlns:a16="http://schemas.microsoft.com/office/drawing/2014/main" id="{F13E2720-E4DB-0C4A-A4FC-D131A4C05D9F}"/>
              </a:ext>
            </a:extLst>
          </p:cNvPr>
          <p:cNvSpPr txBox="1"/>
          <p:nvPr/>
        </p:nvSpPr>
        <p:spPr>
          <a:xfrm>
            <a:off x="8437318" y="4429110"/>
            <a:ext cx="2654751" cy="1754326"/>
          </a:xfrm>
          <a:prstGeom prst="rect">
            <a:avLst/>
          </a:prstGeom>
          <a:noFill/>
        </p:spPr>
        <p:txBody>
          <a:bodyPr wrap="square" rtlCol="0">
            <a:spAutoFit/>
          </a:bodyPr>
          <a:lstStyle/>
          <a:p>
            <a:r>
              <a:rPr lang="en-US" dirty="0"/>
              <a:t>L: Individual Indian Allotments in Plumas and Lassen counties, California</a:t>
            </a:r>
          </a:p>
          <a:p>
            <a:r>
              <a:rPr lang="en-US" i="1" dirty="0"/>
              <a:t>Cartography by Michelle Tobias</a:t>
            </a:r>
          </a:p>
        </p:txBody>
      </p:sp>
      <p:pic>
        <p:nvPicPr>
          <p:cNvPr id="4" name="Picture 3">
            <a:extLst>
              <a:ext uri="{FF2B5EF4-FFF2-40B4-BE49-F238E27FC236}">
                <a16:creationId xmlns:a16="http://schemas.microsoft.com/office/drawing/2014/main" id="{19D22EB5-CD5B-8E48-8F75-B73842E13639}"/>
              </a:ext>
            </a:extLst>
          </p:cNvPr>
          <p:cNvPicPr>
            <a:picLocks noChangeAspect="1"/>
          </p:cNvPicPr>
          <p:nvPr/>
        </p:nvPicPr>
        <p:blipFill>
          <a:blip r:embed="rId4"/>
          <a:stretch>
            <a:fillRect/>
          </a:stretch>
        </p:blipFill>
        <p:spPr>
          <a:xfrm>
            <a:off x="8437319" y="456994"/>
            <a:ext cx="2654751" cy="3943791"/>
          </a:xfrm>
          <a:prstGeom prst="rect">
            <a:avLst/>
          </a:prstGeom>
        </p:spPr>
      </p:pic>
    </p:spTree>
    <p:extLst>
      <p:ext uri="{BB962C8B-B14F-4D97-AF65-F5344CB8AC3E}">
        <p14:creationId xmlns:p14="http://schemas.microsoft.com/office/powerpoint/2010/main" val="3979508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413" r="10815"/>
          <a:stretch/>
        </p:blipFill>
        <p:spPr>
          <a:xfrm>
            <a:off x="1" y="10"/>
            <a:ext cx="9669642" cy="6857990"/>
          </a:xfrm>
          <a:prstGeom prst="rect">
            <a:avLst/>
          </a:prstGeom>
        </p:spPr>
      </p:pic>
      <p:sp>
        <p:nvSpPr>
          <p:cNvPr id="7" name="TextBox 6"/>
          <p:cNvSpPr txBox="1"/>
          <p:nvPr/>
        </p:nvSpPr>
        <p:spPr>
          <a:xfrm>
            <a:off x="9803273" y="5973846"/>
            <a:ext cx="2005410" cy="996205"/>
          </a:xfrm>
          <a:prstGeom prst="rect">
            <a:avLst/>
          </a:prstGeom>
        </p:spPr>
        <p:txBody>
          <a:bodyPr vert="horz" lIns="91440" tIns="45720" rIns="91440" bIns="45720" rtlCol="0">
            <a:normAutofit fontScale="77500" lnSpcReduction="20000"/>
          </a:bodyPr>
          <a:lstStyle/>
          <a:p>
            <a:pPr>
              <a:lnSpc>
                <a:spcPct val="90000"/>
              </a:lnSpc>
              <a:spcAft>
                <a:spcPts val="600"/>
              </a:spcAft>
            </a:pPr>
            <a:r>
              <a:rPr lang="en-US" sz="2000" dirty="0"/>
              <a:t>Big Meadows dam construction 1925 (Huber, WRCA)</a:t>
            </a:r>
          </a:p>
        </p:txBody>
      </p:sp>
    </p:spTree>
    <p:extLst>
      <p:ext uri="{BB962C8B-B14F-4D97-AF65-F5344CB8AC3E}">
        <p14:creationId xmlns:p14="http://schemas.microsoft.com/office/powerpoint/2010/main" val="1091389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21101" y="0"/>
            <a:ext cx="5097576" cy="6858000"/>
          </a:xfrm>
          <a:prstGeom prst="rect">
            <a:avLst/>
          </a:prstGeom>
        </p:spPr>
      </p:pic>
    </p:spTree>
    <p:extLst>
      <p:ext uri="{BB962C8B-B14F-4D97-AF65-F5344CB8AC3E}">
        <p14:creationId xmlns:p14="http://schemas.microsoft.com/office/powerpoint/2010/main" val="149178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55549" y="643467"/>
            <a:ext cx="4860755" cy="5571066"/>
          </a:xfrm>
          <a:prstGeom prst="rect">
            <a:avLst/>
          </a:prstGeom>
        </p:spPr>
      </p:pic>
      <p:pic>
        <p:nvPicPr>
          <p:cNvPr id="6" name="Picture 5"/>
          <p:cNvPicPr>
            <a:picLocks noChangeAspect="1"/>
          </p:cNvPicPr>
          <p:nvPr/>
        </p:nvPicPr>
        <p:blipFill>
          <a:blip r:embed="rId4"/>
          <a:stretch>
            <a:fillRect/>
          </a:stretch>
        </p:blipFill>
        <p:spPr>
          <a:xfrm>
            <a:off x="641180" y="1906326"/>
            <a:ext cx="5129784" cy="3045347"/>
          </a:xfrm>
          <a:prstGeom prst="rect">
            <a:avLst/>
          </a:prstGeom>
        </p:spPr>
      </p:pic>
    </p:spTree>
    <p:extLst>
      <p:ext uri="{BB962C8B-B14F-4D97-AF65-F5344CB8AC3E}">
        <p14:creationId xmlns:p14="http://schemas.microsoft.com/office/powerpoint/2010/main" val="1083629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442296" y="65886"/>
            <a:ext cx="7408773" cy="6785864"/>
          </a:xfrm>
          <a:prstGeom prst="rect">
            <a:avLst/>
          </a:prstGeom>
        </p:spPr>
      </p:pic>
      <p:sp>
        <p:nvSpPr>
          <p:cNvPr id="2" name="TextBox 1">
            <a:extLst>
              <a:ext uri="{FF2B5EF4-FFF2-40B4-BE49-F238E27FC236}">
                <a16:creationId xmlns:a16="http://schemas.microsoft.com/office/drawing/2014/main" id="{58E4062F-942D-4C40-A620-156960615D01}"/>
              </a:ext>
            </a:extLst>
          </p:cNvPr>
          <p:cNvSpPr txBox="1"/>
          <p:nvPr/>
        </p:nvSpPr>
        <p:spPr>
          <a:xfrm>
            <a:off x="382771" y="1411117"/>
            <a:ext cx="1839433" cy="4247317"/>
          </a:xfrm>
          <a:prstGeom prst="rect">
            <a:avLst/>
          </a:prstGeom>
          <a:noFill/>
        </p:spPr>
        <p:txBody>
          <a:bodyPr wrap="square" rtlCol="0">
            <a:spAutoFit/>
          </a:bodyPr>
          <a:lstStyle/>
          <a:p>
            <a:r>
              <a:rPr lang="en-US" dirty="0"/>
              <a:t>Who is “your”? </a:t>
            </a:r>
          </a:p>
          <a:p>
            <a:r>
              <a:rPr lang="en-US" dirty="0"/>
              <a:t>Who is the ”public” that will benefit from this project?</a:t>
            </a:r>
          </a:p>
          <a:p>
            <a:r>
              <a:rPr lang="en-US" dirty="0"/>
              <a:t> </a:t>
            </a:r>
          </a:p>
          <a:p>
            <a:r>
              <a:rPr lang="en-US" dirty="0"/>
              <a:t>…not Native people at the headwaters whose homelands the projects will be built within.</a:t>
            </a:r>
          </a:p>
        </p:txBody>
      </p:sp>
    </p:spTree>
    <p:extLst>
      <p:ext uri="{BB962C8B-B14F-4D97-AF65-F5344CB8AC3E}">
        <p14:creationId xmlns:p14="http://schemas.microsoft.com/office/powerpoint/2010/main" val="499378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CD52DB-BEC9-394F-91A7-910E797EB34A}"/>
              </a:ext>
            </a:extLst>
          </p:cNvPr>
          <p:cNvPicPr>
            <a:picLocks noChangeAspect="1"/>
          </p:cNvPicPr>
          <p:nvPr/>
        </p:nvPicPr>
        <p:blipFill rotWithShape="1">
          <a:blip r:embed="rId2"/>
          <a:srcRect t="2665" r="-2" b="-2"/>
          <a:stretch/>
        </p:blipFill>
        <p:spPr>
          <a:xfrm>
            <a:off x="302659" y="179069"/>
            <a:ext cx="6259246" cy="6447018"/>
          </a:xfrm>
          <a:prstGeom prst="rect">
            <a:avLst/>
          </a:prstGeom>
          <a:noFill/>
        </p:spPr>
      </p:pic>
      <p:sp>
        <p:nvSpPr>
          <p:cNvPr id="3" name="Subtitle 2">
            <a:extLst>
              <a:ext uri="{FF2B5EF4-FFF2-40B4-BE49-F238E27FC236}">
                <a16:creationId xmlns:a16="http://schemas.microsoft.com/office/drawing/2014/main" id="{6F13B76D-CE9A-4947-B31D-D918394EF17A}"/>
              </a:ext>
            </a:extLst>
          </p:cNvPr>
          <p:cNvSpPr>
            <a:spLocks noGrp="1"/>
          </p:cNvSpPr>
          <p:nvPr>
            <p:ph sz="half" idx="2"/>
          </p:nvPr>
        </p:nvSpPr>
        <p:spPr>
          <a:xfrm>
            <a:off x="6944139" y="324841"/>
            <a:ext cx="4945202" cy="6447018"/>
          </a:xfrm>
          <a:prstGeom prst="rect">
            <a:avLst/>
          </a:prstGeom>
        </p:spPr>
        <p:txBody>
          <a:bodyPr anchor="ctr">
            <a:normAutofit/>
          </a:bodyPr>
          <a:lstStyle/>
          <a:p>
            <a:pPr marL="0" indent="0" algn="just">
              <a:lnSpc>
                <a:spcPct val="90000"/>
              </a:lnSpc>
              <a:buNone/>
            </a:pPr>
            <a:r>
              <a:rPr lang="en-US" sz="2000" i="1" dirty="0"/>
              <a:t>We should take a moment to acknowledge the land on which we are gathered. For thousands of years, this land has been the home of Patwin people. Today, there are three federally recognized Patwin tribes: Cachil DeHe Band of Wintun Indians of the Colusa Indian Community, Kletsel Dehe Wintun Nation, and Yocha Dehe Wintun Nation. The Patwin people have remained committed to the stewardship of this land over many centuries. It has been cherished and protected, as elders have instructed the young through generations. We are honored and grateful to be here today on their traditional lands.</a:t>
            </a:r>
          </a:p>
          <a:p>
            <a:pPr>
              <a:lnSpc>
                <a:spcPct val="90000"/>
              </a:lnSpc>
              <a:buFont typeface="Arial" panose="020B0604020202020204" pitchFamily="34" charset="0"/>
              <a:buChar char="•"/>
            </a:pPr>
            <a:r>
              <a:rPr lang="en-US" sz="2000" i="1" dirty="0"/>
              <a:t>Importance of land acknowledgement</a:t>
            </a:r>
          </a:p>
          <a:p>
            <a:pPr>
              <a:lnSpc>
                <a:spcPct val="90000"/>
              </a:lnSpc>
              <a:buFont typeface="Arial" panose="020B0604020202020204" pitchFamily="34" charset="0"/>
              <a:buChar char="•"/>
            </a:pPr>
            <a:r>
              <a:rPr lang="en-US" sz="2000" i="1" dirty="0"/>
              <a:t>Land acknowledgement as a first step</a:t>
            </a:r>
            <a:endParaRPr lang="en-US" sz="2000" dirty="0"/>
          </a:p>
          <a:p>
            <a:pPr>
              <a:lnSpc>
                <a:spcPct val="90000"/>
              </a:lnSpc>
            </a:pPr>
            <a:endParaRPr lang="en-US" sz="1500" dirty="0"/>
          </a:p>
        </p:txBody>
      </p:sp>
    </p:spTree>
    <p:extLst>
      <p:ext uri="{BB962C8B-B14F-4D97-AF65-F5344CB8AC3E}">
        <p14:creationId xmlns:p14="http://schemas.microsoft.com/office/powerpoint/2010/main" val="3551107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5" name="Group 8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9" name="Rectangle 9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1"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03" name="Rectangle 102">
            <a:extLst>
              <a:ext uri="{FF2B5EF4-FFF2-40B4-BE49-F238E27FC236}">
                <a16:creationId xmlns:a16="http://schemas.microsoft.com/office/drawing/2014/main" id="{6D356F1A-690D-401E-8CF3-E4686CDFE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105" name="Group 104">
            <a:extLst>
              <a:ext uri="{FF2B5EF4-FFF2-40B4-BE49-F238E27FC236}">
                <a16:creationId xmlns:a16="http://schemas.microsoft.com/office/drawing/2014/main" id="{F398A7BA-9279-4363-9D59-238782AB6B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57608" y="228600"/>
            <a:ext cx="2851523" cy="6638625"/>
            <a:chOff x="2487613" y="285750"/>
            <a:chExt cx="2428875" cy="5654676"/>
          </a:xfrm>
        </p:grpSpPr>
        <p:sp>
          <p:nvSpPr>
            <p:cNvPr id="106" name="Freeform 11">
              <a:extLst>
                <a:ext uri="{FF2B5EF4-FFF2-40B4-BE49-F238E27FC236}">
                  <a16:creationId xmlns:a16="http://schemas.microsoft.com/office/drawing/2014/main" id="{8ACCBEEF-7085-4833-8335-E4613C0A1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059" name="Freeform 12">
              <a:extLst>
                <a:ext uri="{FF2B5EF4-FFF2-40B4-BE49-F238E27FC236}">
                  <a16:creationId xmlns:a16="http://schemas.microsoft.com/office/drawing/2014/main" id="{B39C0EC5-6C91-409A-AB3F-D66AF23E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8" name="Freeform 13">
              <a:extLst>
                <a:ext uri="{FF2B5EF4-FFF2-40B4-BE49-F238E27FC236}">
                  <a16:creationId xmlns:a16="http://schemas.microsoft.com/office/drawing/2014/main" id="{4D4A9340-30CF-474C-AC93-3E9048DFE9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9" name="Freeform 14">
              <a:extLst>
                <a:ext uri="{FF2B5EF4-FFF2-40B4-BE49-F238E27FC236}">
                  <a16:creationId xmlns:a16="http://schemas.microsoft.com/office/drawing/2014/main" id="{C2D90565-D660-46B2-B574-5A6E37C8B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10" name="Freeform 15">
              <a:extLst>
                <a:ext uri="{FF2B5EF4-FFF2-40B4-BE49-F238E27FC236}">
                  <a16:creationId xmlns:a16="http://schemas.microsoft.com/office/drawing/2014/main" id="{4ADDF1F8-3D32-49F9-8A53-B01C2D92C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11" name="Freeform 16">
              <a:extLst>
                <a:ext uri="{FF2B5EF4-FFF2-40B4-BE49-F238E27FC236}">
                  <a16:creationId xmlns:a16="http://schemas.microsoft.com/office/drawing/2014/main" id="{DD712377-DF82-454C-8AF4-CA6811292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12" name="Freeform 17">
              <a:extLst>
                <a:ext uri="{FF2B5EF4-FFF2-40B4-BE49-F238E27FC236}">
                  <a16:creationId xmlns:a16="http://schemas.microsoft.com/office/drawing/2014/main" id="{694E1871-CC0E-4704-902D-A324F58E4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13" name="Freeform 18">
              <a:extLst>
                <a:ext uri="{FF2B5EF4-FFF2-40B4-BE49-F238E27FC236}">
                  <a16:creationId xmlns:a16="http://schemas.microsoft.com/office/drawing/2014/main" id="{6CEE1CA2-8DDF-468B-B5E5-B584B84BD6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14" name="Freeform 19">
              <a:extLst>
                <a:ext uri="{FF2B5EF4-FFF2-40B4-BE49-F238E27FC236}">
                  <a16:creationId xmlns:a16="http://schemas.microsoft.com/office/drawing/2014/main" id="{AAA4172B-3921-482A-ABEF-E70C9242A4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15" name="Freeform 20">
              <a:extLst>
                <a:ext uri="{FF2B5EF4-FFF2-40B4-BE49-F238E27FC236}">
                  <a16:creationId xmlns:a16="http://schemas.microsoft.com/office/drawing/2014/main" id="{6D277B64-E367-442D-B59F-993A458565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6" name="Freeform 21">
              <a:extLst>
                <a:ext uri="{FF2B5EF4-FFF2-40B4-BE49-F238E27FC236}">
                  <a16:creationId xmlns:a16="http://schemas.microsoft.com/office/drawing/2014/main" id="{B4BA4199-8677-44FF-BD30-63130A0F5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7" name="Freeform 22">
              <a:extLst>
                <a:ext uri="{FF2B5EF4-FFF2-40B4-BE49-F238E27FC236}">
                  <a16:creationId xmlns:a16="http://schemas.microsoft.com/office/drawing/2014/main" id="{A890CEB5-09DD-4185-9405-A39BA6405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19" name="Group 118">
            <a:extLst>
              <a:ext uri="{FF2B5EF4-FFF2-40B4-BE49-F238E27FC236}">
                <a16:creationId xmlns:a16="http://schemas.microsoft.com/office/drawing/2014/main" id="{3B88DAD3-AF6F-4D6C-8512-7239A69A4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84823" y="-786"/>
            <a:ext cx="2356675" cy="6854040"/>
            <a:chOff x="6627813" y="194833"/>
            <a:chExt cx="1952625" cy="5678918"/>
          </a:xfrm>
        </p:grpSpPr>
        <p:sp>
          <p:nvSpPr>
            <p:cNvPr id="120" name="Freeform 27">
              <a:extLst>
                <a:ext uri="{FF2B5EF4-FFF2-40B4-BE49-F238E27FC236}">
                  <a16:creationId xmlns:a16="http://schemas.microsoft.com/office/drawing/2014/main" id="{1BA39A29-3A4E-4822-A540-9AD6ACCBA9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1" name="Freeform 28">
              <a:extLst>
                <a:ext uri="{FF2B5EF4-FFF2-40B4-BE49-F238E27FC236}">
                  <a16:creationId xmlns:a16="http://schemas.microsoft.com/office/drawing/2014/main" id="{B2ACACE6-15B3-4FAF-AA08-E1006B3FD5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22" name="Freeform 29">
              <a:extLst>
                <a:ext uri="{FF2B5EF4-FFF2-40B4-BE49-F238E27FC236}">
                  <a16:creationId xmlns:a16="http://schemas.microsoft.com/office/drawing/2014/main" id="{1F9A4D9A-69F4-4FEC-B0DE-DD76F476E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23" name="Freeform 30">
              <a:extLst>
                <a:ext uri="{FF2B5EF4-FFF2-40B4-BE49-F238E27FC236}">
                  <a16:creationId xmlns:a16="http://schemas.microsoft.com/office/drawing/2014/main" id="{E92DC9B5-F16D-4C41-824C-822DE7AA0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24" name="Freeform 31">
              <a:extLst>
                <a:ext uri="{FF2B5EF4-FFF2-40B4-BE49-F238E27FC236}">
                  <a16:creationId xmlns:a16="http://schemas.microsoft.com/office/drawing/2014/main" id="{E737D559-8865-4000-A777-792FF675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25" name="Freeform 32">
              <a:extLst>
                <a:ext uri="{FF2B5EF4-FFF2-40B4-BE49-F238E27FC236}">
                  <a16:creationId xmlns:a16="http://schemas.microsoft.com/office/drawing/2014/main" id="{B1C2147A-442E-40A4-8A97-FF053B9D2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26" name="Freeform 33">
              <a:extLst>
                <a:ext uri="{FF2B5EF4-FFF2-40B4-BE49-F238E27FC236}">
                  <a16:creationId xmlns:a16="http://schemas.microsoft.com/office/drawing/2014/main" id="{B138F17C-6D47-4F1B-BE44-4A47FBCFF3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7" name="Freeform 34">
              <a:extLst>
                <a:ext uri="{FF2B5EF4-FFF2-40B4-BE49-F238E27FC236}">
                  <a16:creationId xmlns:a16="http://schemas.microsoft.com/office/drawing/2014/main" id="{1BCD5498-C801-426F-9CDD-B84178E7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8" name="Freeform 35">
              <a:extLst>
                <a:ext uri="{FF2B5EF4-FFF2-40B4-BE49-F238E27FC236}">
                  <a16:creationId xmlns:a16="http://schemas.microsoft.com/office/drawing/2014/main" id="{6DB0639C-39E0-4218-B7D1-0408D870F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29" name="Freeform 36">
              <a:extLst>
                <a:ext uri="{FF2B5EF4-FFF2-40B4-BE49-F238E27FC236}">
                  <a16:creationId xmlns:a16="http://schemas.microsoft.com/office/drawing/2014/main" id="{72715634-CCEA-4B5D-94D7-E2C090EA1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30" name="Freeform 37">
              <a:extLst>
                <a:ext uri="{FF2B5EF4-FFF2-40B4-BE49-F238E27FC236}">
                  <a16:creationId xmlns:a16="http://schemas.microsoft.com/office/drawing/2014/main" id="{6BE08C78-1349-4408-8CE2-ED20F3244D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31" name="Freeform 38">
              <a:extLst>
                <a:ext uri="{FF2B5EF4-FFF2-40B4-BE49-F238E27FC236}">
                  <a16:creationId xmlns:a16="http://schemas.microsoft.com/office/drawing/2014/main" id="{642D5BF8-EF6C-43FC-947B-6986882110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5D34B216-9727-094F-AADC-5959B19DC59F}"/>
              </a:ext>
            </a:extLst>
          </p:cNvPr>
          <p:cNvSpPr>
            <a:spLocks noGrp="1"/>
          </p:cNvSpPr>
          <p:nvPr>
            <p:ph type="title"/>
          </p:nvPr>
        </p:nvSpPr>
        <p:spPr>
          <a:xfrm>
            <a:off x="5898597" y="279551"/>
            <a:ext cx="5681134" cy="2262781"/>
          </a:xfrm>
        </p:spPr>
        <p:txBody>
          <a:bodyPr vert="horz" lIns="91440" tIns="45720" rIns="91440" bIns="45720" rtlCol="0" anchor="b">
            <a:normAutofit/>
          </a:bodyPr>
          <a:lstStyle/>
          <a:p>
            <a:r>
              <a:rPr lang="en-US" sz="4400" dirty="0"/>
              <a:t>How could the SWP have looked different?</a:t>
            </a:r>
          </a:p>
        </p:txBody>
      </p:sp>
      <p:sp>
        <p:nvSpPr>
          <p:cNvPr id="3" name="Content Placeholder 2">
            <a:extLst>
              <a:ext uri="{FF2B5EF4-FFF2-40B4-BE49-F238E27FC236}">
                <a16:creationId xmlns:a16="http://schemas.microsoft.com/office/drawing/2014/main" id="{98EAEB3C-1E9C-1E4A-A13D-52DF45189D5C}"/>
              </a:ext>
            </a:extLst>
          </p:cNvPr>
          <p:cNvSpPr>
            <a:spLocks noGrp="1"/>
          </p:cNvSpPr>
          <p:nvPr>
            <p:ph idx="1"/>
          </p:nvPr>
        </p:nvSpPr>
        <p:spPr>
          <a:xfrm>
            <a:off x="5832760" y="2684661"/>
            <a:ext cx="5997290" cy="3915680"/>
          </a:xfrm>
        </p:spPr>
        <p:txBody>
          <a:bodyPr vert="horz" lIns="91440" tIns="45720" rIns="91440" bIns="45720" rtlCol="0" anchor="t">
            <a:normAutofit fontScale="92500" lnSpcReduction="10000"/>
          </a:bodyPr>
          <a:lstStyle/>
          <a:p>
            <a:r>
              <a:rPr lang="en-US" b="1" dirty="0">
                <a:solidFill>
                  <a:schemeClr val="tx1">
                    <a:lumMod val="65000"/>
                    <a:lumOff val="35000"/>
                  </a:schemeClr>
                </a:solidFill>
              </a:rPr>
              <a:t>Recognition </a:t>
            </a:r>
            <a:r>
              <a:rPr lang="en-US" dirty="0">
                <a:solidFill>
                  <a:schemeClr val="tx1">
                    <a:lumMod val="65000"/>
                    <a:lumOff val="35000"/>
                  </a:schemeClr>
                </a:solidFill>
              </a:rPr>
              <a:t>of: NFFR as Native (Maidu) homelands; impact of successive policy waves resulting in no collective land base; culture-ecology relationship disrupted</a:t>
            </a:r>
          </a:p>
          <a:p>
            <a:r>
              <a:rPr lang="en-US" b="1" dirty="0">
                <a:solidFill>
                  <a:schemeClr val="tx1">
                    <a:lumMod val="65000"/>
                    <a:lumOff val="35000"/>
                  </a:schemeClr>
                </a:solidFill>
              </a:rPr>
              <a:t>Centering</a:t>
            </a:r>
            <a:r>
              <a:rPr lang="en-US" dirty="0">
                <a:solidFill>
                  <a:schemeClr val="tx1">
                    <a:lumMod val="65000"/>
                    <a:lumOff val="35000"/>
                  </a:schemeClr>
                </a:solidFill>
              </a:rPr>
              <a:t> Indigenous needs, priorities, epistemologies in planning project: species migration, secure homeland and water rights</a:t>
            </a:r>
          </a:p>
          <a:p>
            <a:r>
              <a:rPr lang="en-US" b="1" dirty="0">
                <a:solidFill>
                  <a:schemeClr val="tx1">
                    <a:lumMod val="65000"/>
                    <a:lumOff val="35000"/>
                  </a:schemeClr>
                </a:solidFill>
              </a:rPr>
              <a:t>Restitution</a:t>
            </a:r>
            <a:r>
              <a:rPr lang="en-US" dirty="0">
                <a:solidFill>
                  <a:schemeClr val="tx1">
                    <a:lumMod val="65000"/>
                    <a:lumOff val="35000"/>
                  </a:schemeClr>
                </a:solidFill>
              </a:rPr>
              <a:t> for impacts, both past and negotiated</a:t>
            </a:r>
          </a:p>
          <a:p>
            <a:r>
              <a:rPr lang="en-US" b="1" dirty="0">
                <a:solidFill>
                  <a:schemeClr val="tx1">
                    <a:lumMod val="65000"/>
                    <a:lumOff val="35000"/>
                  </a:schemeClr>
                </a:solidFill>
              </a:rPr>
              <a:t>Mitigation</a:t>
            </a:r>
            <a:r>
              <a:rPr lang="en-US" dirty="0">
                <a:solidFill>
                  <a:schemeClr val="tx1">
                    <a:lumMod val="65000"/>
                    <a:lumOff val="35000"/>
                  </a:schemeClr>
                </a:solidFill>
              </a:rPr>
              <a:t> planning so that the least harm is done to cultural places and ecosystems (i.e., AB 32, NHPA)</a:t>
            </a:r>
          </a:p>
          <a:p>
            <a:r>
              <a:rPr lang="en-US" dirty="0">
                <a:solidFill>
                  <a:schemeClr val="tx1">
                    <a:lumMod val="65000"/>
                    <a:lumOff val="35000"/>
                  </a:schemeClr>
                </a:solidFill>
              </a:rPr>
              <a:t>A different project, maybe not a project, an </a:t>
            </a:r>
            <a:r>
              <a:rPr lang="en-US" i="1" dirty="0">
                <a:solidFill>
                  <a:schemeClr val="tx1">
                    <a:lumMod val="65000"/>
                    <a:lumOff val="35000"/>
                  </a:schemeClr>
                </a:solidFill>
              </a:rPr>
              <a:t>elsewhere (</a:t>
            </a:r>
            <a:r>
              <a:rPr lang="en-US" i="1" dirty="0"/>
              <a:t>Decolonization is not an ‘and.’ It is an elsewhere- Tuck &amp; Yang 2012: 36)</a:t>
            </a:r>
            <a:endParaRPr lang="en-US" i="1" dirty="0">
              <a:solidFill>
                <a:schemeClr val="tx1">
                  <a:lumMod val="65000"/>
                  <a:lumOff val="35000"/>
                </a:schemeClr>
              </a:solidFill>
            </a:endParaRPr>
          </a:p>
          <a:p>
            <a:endParaRPr lang="en-US" dirty="0">
              <a:solidFill>
                <a:schemeClr val="tx1">
                  <a:lumMod val="65000"/>
                  <a:lumOff val="35000"/>
                </a:schemeClr>
              </a:solidFill>
            </a:endParaRPr>
          </a:p>
          <a:p>
            <a:endParaRPr lang="en-US" dirty="0">
              <a:solidFill>
                <a:schemeClr val="tx1">
                  <a:lumMod val="65000"/>
                  <a:lumOff val="35000"/>
                </a:schemeClr>
              </a:solidFill>
            </a:endParaRPr>
          </a:p>
          <a:p>
            <a:endParaRPr lang="en-US" dirty="0">
              <a:solidFill>
                <a:schemeClr val="tx1">
                  <a:lumMod val="65000"/>
                  <a:lumOff val="35000"/>
                </a:schemeClr>
              </a:solidFill>
            </a:endParaRPr>
          </a:p>
          <a:p>
            <a:endParaRPr lang="en-US" dirty="0">
              <a:solidFill>
                <a:schemeClr val="tx1">
                  <a:lumMod val="65000"/>
                  <a:lumOff val="35000"/>
                </a:schemeClr>
              </a:solidFill>
            </a:endParaRPr>
          </a:p>
          <a:p>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133" name="Rectangle 132">
            <a:extLst>
              <a:ext uri="{FF2B5EF4-FFF2-40B4-BE49-F238E27FC236}">
                <a16:creationId xmlns:a16="http://schemas.microsoft.com/office/drawing/2014/main" id="{8841A10E-0F0E-4596-8888-870D70925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7599"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5" name="Freeform 33">
            <a:extLst>
              <a:ext uri="{FF2B5EF4-FFF2-40B4-BE49-F238E27FC236}">
                <a16:creationId xmlns:a16="http://schemas.microsoft.com/office/drawing/2014/main" id="{29B1E55C-E51F-4093-A2A8-137C3E9014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57599"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2050" name="Picture 2">
            <a:extLst>
              <a:ext uri="{FF2B5EF4-FFF2-40B4-BE49-F238E27FC236}">
                <a16:creationId xmlns:a16="http://schemas.microsoft.com/office/drawing/2014/main" id="{B76C7E1E-CD26-7043-90EF-52D510F589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12" r="22672"/>
          <a:stretch/>
        </p:blipFill>
        <p:spPr bwMode="auto">
          <a:xfrm>
            <a:off x="-2650" y="10"/>
            <a:ext cx="368104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935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5B03D9-C40A-1F48-ADDE-0F48CDE0A7E2}"/>
              </a:ext>
            </a:extLst>
          </p:cNvPr>
          <p:cNvSpPr>
            <a:spLocks noGrp="1"/>
          </p:cNvSpPr>
          <p:nvPr>
            <p:ph idx="1"/>
          </p:nvPr>
        </p:nvSpPr>
        <p:spPr>
          <a:xfrm>
            <a:off x="2037522" y="751416"/>
            <a:ext cx="9710530" cy="4440768"/>
          </a:xfrm>
        </p:spPr>
        <p:txBody>
          <a:bodyPr>
            <a:noAutofit/>
          </a:bodyPr>
          <a:lstStyle/>
          <a:p>
            <a:pPr marL="0" indent="0" algn="ctr">
              <a:buNone/>
            </a:pPr>
            <a:r>
              <a:rPr lang="en-US" sz="2800" i="1" dirty="0"/>
              <a:t>We are witnessing a profound and ponderous shift in environmental policy, from viewing rivers as expendable to viewing rivers as living entities that are responsible for diverse human and non-human ecologies.</a:t>
            </a:r>
          </a:p>
          <a:p>
            <a:pPr marL="0" indent="0" algn="ctr">
              <a:buNone/>
            </a:pPr>
            <a:endParaRPr lang="en-US" sz="2800" i="1" dirty="0"/>
          </a:p>
          <a:p>
            <a:r>
              <a:rPr lang="en-US" sz="2400" dirty="0"/>
              <a:t>Elements guiding this shift include:</a:t>
            </a:r>
          </a:p>
          <a:p>
            <a:pPr lvl="1"/>
            <a:r>
              <a:rPr lang="en-US" sz="2400" dirty="0"/>
              <a:t>Ecology, including Traditional Ecology</a:t>
            </a:r>
          </a:p>
          <a:p>
            <a:pPr lvl="1"/>
            <a:r>
              <a:rPr lang="en-US" sz="2400" dirty="0"/>
              <a:t>Native law: personhood of rivers, UNDRIP and FPIC</a:t>
            </a:r>
          </a:p>
          <a:p>
            <a:pPr lvl="1"/>
            <a:r>
              <a:rPr lang="en-US" sz="2400" dirty="0"/>
              <a:t>Economics: diversified sources of energy, regional and global economic dynamics, increasing water use efficiency, expanding technology</a:t>
            </a:r>
          </a:p>
        </p:txBody>
      </p:sp>
    </p:spTree>
    <p:extLst>
      <p:ext uri="{BB962C8B-B14F-4D97-AF65-F5344CB8AC3E}">
        <p14:creationId xmlns:p14="http://schemas.microsoft.com/office/powerpoint/2010/main" val="585830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5" name="Rectangle 10">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2">
            <a:extLst>
              <a:ext uri="{FF2B5EF4-FFF2-40B4-BE49-F238E27FC236}">
                <a16:creationId xmlns:a16="http://schemas.microsoft.com/office/drawing/2014/main" id="{C67F404F-DDBC-64D4-DD56-882EC8E5BD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87" r="7230" b="-3"/>
          <a:stretch/>
        </p:blipFill>
        <p:spPr bwMode="auto">
          <a:xfrm>
            <a:off x="8229598" y="10"/>
            <a:ext cx="3962401" cy="6857990"/>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372C28F0-EC20-0A4D-8CFF-13EA6483F64A}"/>
              </a:ext>
            </a:extLst>
          </p:cNvPr>
          <p:cNvSpPr>
            <a:spLocks noGrp="1"/>
          </p:cNvSpPr>
          <p:nvPr>
            <p:ph type="title"/>
          </p:nvPr>
        </p:nvSpPr>
        <p:spPr>
          <a:xfrm>
            <a:off x="541867" y="787400"/>
            <a:ext cx="7145866" cy="778933"/>
          </a:xfrm>
        </p:spPr>
        <p:txBody>
          <a:bodyPr anchor="ctr">
            <a:normAutofit/>
          </a:bodyPr>
          <a:lstStyle/>
          <a:p>
            <a:pPr>
              <a:lnSpc>
                <a:spcPct val="90000"/>
              </a:lnSpc>
            </a:pPr>
            <a:r>
              <a:rPr lang="en-US" sz="2200" dirty="0">
                <a:solidFill>
                  <a:srgbClr val="FEFFFF"/>
                </a:solidFill>
              </a:rPr>
              <a:t>Free, Prior, and Informed Consent in the UN Declaration on the Rights of Indigenous Peoples</a:t>
            </a:r>
          </a:p>
        </p:txBody>
      </p:sp>
      <p:sp>
        <p:nvSpPr>
          <p:cNvPr id="3" name="Content Placeholder 2">
            <a:extLst>
              <a:ext uri="{FF2B5EF4-FFF2-40B4-BE49-F238E27FC236}">
                <a16:creationId xmlns:a16="http://schemas.microsoft.com/office/drawing/2014/main" id="{84C895D7-677A-004D-9390-47B9421F2EBF}"/>
              </a:ext>
            </a:extLst>
          </p:cNvPr>
          <p:cNvSpPr>
            <a:spLocks noGrp="1"/>
          </p:cNvSpPr>
          <p:nvPr>
            <p:ph idx="1"/>
          </p:nvPr>
        </p:nvSpPr>
        <p:spPr>
          <a:xfrm>
            <a:off x="541866" y="2032000"/>
            <a:ext cx="7145867" cy="3879222"/>
          </a:xfrm>
        </p:spPr>
        <p:txBody>
          <a:bodyPr>
            <a:normAutofit/>
          </a:bodyPr>
          <a:lstStyle/>
          <a:p>
            <a:pPr>
              <a:lnSpc>
                <a:spcPct val="90000"/>
              </a:lnSpc>
            </a:pPr>
            <a:r>
              <a:rPr lang="en-US" dirty="0">
                <a:solidFill>
                  <a:srgbClr val="FEFFFF"/>
                </a:solidFill>
              </a:rPr>
              <a:t>Article 10: “No relocation shall take place without the free, prior and informed consent of the indigenous peoples….”</a:t>
            </a:r>
          </a:p>
          <a:p>
            <a:pPr>
              <a:lnSpc>
                <a:spcPct val="90000"/>
              </a:lnSpc>
            </a:pPr>
            <a:r>
              <a:rPr lang="en-US" dirty="0">
                <a:solidFill>
                  <a:srgbClr val="FEFFFF"/>
                </a:solidFill>
              </a:rPr>
              <a:t>Article 11:  ”States shall provide redress through effective mechanisms, which may include restitution, developed in conjunction with indigenous peoples, with respect to their cultural, intellectual, religious and spiritual property taken without their free, prior and informed consent…”</a:t>
            </a:r>
          </a:p>
          <a:p>
            <a:pPr>
              <a:lnSpc>
                <a:spcPct val="90000"/>
              </a:lnSpc>
            </a:pPr>
            <a:r>
              <a:rPr lang="en-US" dirty="0">
                <a:solidFill>
                  <a:srgbClr val="FEFFFF"/>
                </a:solidFill>
              </a:rPr>
              <a:t>Article 28:  ”Indigenous peoples have the right to redress, by means that can include restitution or, when this is not possible, just, fair and equitable compensation, for the lands, territories and resources which they have traditionally owned or otherwise occupied or used, and which have been confiscated, taken, occupied, used or damaged without their free, prior and informed consent.”</a:t>
            </a:r>
          </a:p>
          <a:p>
            <a:pPr>
              <a:lnSpc>
                <a:spcPct val="90000"/>
              </a:lnSpc>
            </a:pPr>
            <a:endParaRPr lang="en-US" dirty="0">
              <a:solidFill>
                <a:srgbClr val="FEFFFF"/>
              </a:solidFill>
            </a:endParaRPr>
          </a:p>
          <a:p>
            <a:pPr>
              <a:lnSpc>
                <a:spcPct val="90000"/>
              </a:lnSpc>
            </a:pPr>
            <a:endParaRPr lang="en-US" dirty="0">
              <a:solidFill>
                <a:srgbClr val="FEFFFF"/>
              </a:solidFill>
            </a:endParaRPr>
          </a:p>
        </p:txBody>
      </p:sp>
    </p:spTree>
    <p:extLst>
      <p:ext uri="{BB962C8B-B14F-4D97-AF65-F5344CB8AC3E}">
        <p14:creationId xmlns:p14="http://schemas.microsoft.com/office/powerpoint/2010/main" val="163147009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3" name="Group 6">
            <a:extLst>
              <a:ext uri="{FF2B5EF4-FFF2-40B4-BE49-F238E27FC236}">
                <a16:creationId xmlns:a16="http://schemas.microsoft.com/office/drawing/2014/main" id="{259C671B-1B22-4141-A9C0-2E7941FDA7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 name="Freeform 11">
              <a:extLst>
                <a:ext uri="{FF2B5EF4-FFF2-40B4-BE49-F238E27FC236}">
                  <a16:creationId xmlns:a16="http://schemas.microsoft.com/office/drawing/2014/main" id="{7B2F5A4B-FA0F-4625-82F7-1D3F11281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 name="Freeform 12">
              <a:extLst>
                <a:ext uri="{FF2B5EF4-FFF2-40B4-BE49-F238E27FC236}">
                  <a16:creationId xmlns:a16="http://schemas.microsoft.com/office/drawing/2014/main" id="{9ACB0BAE-722F-4C91-8C2A-44EF768E8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 name="Freeform 13">
              <a:extLst>
                <a:ext uri="{FF2B5EF4-FFF2-40B4-BE49-F238E27FC236}">
                  <a16:creationId xmlns:a16="http://schemas.microsoft.com/office/drawing/2014/main" id="{C3AC4D9F-59AC-421A-9FF3-C936CEC439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1" name="Freeform 14">
              <a:extLst>
                <a:ext uri="{FF2B5EF4-FFF2-40B4-BE49-F238E27FC236}">
                  <a16:creationId xmlns:a16="http://schemas.microsoft.com/office/drawing/2014/main" id="{797BCE03-677D-4D65-A4D1-1FD721DD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2" name="Freeform 15">
              <a:extLst>
                <a:ext uri="{FF2B5EF4-FFF2-40B4-BE49-F238E27FC236}">
                  <a16:creationId xmlns:a16="http://schemas.microsoft.com/office/drawing/2014/main" id="{D007E5D0-0B4E-4094-988C-9917146C2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3" name="Freeform 16">
              <a:extLst>
                <a:ext uri="{FF2B5EF4-FFF2-40B4-BE49-F238E27FC236}">
                  <a16:creationId xmlns:a16="http://schemas.microsoft.com/office/drawing/2014/main" id="{024DB804-C06B-4A0A-AC43-6BCCB7D76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 name="Freeform 17">
              <a:extLst>
                <a:ext uri="{FF2B5EF4-FFF2-40B4-BE49-F238E27FC236}">
                  <a16:creationId xmlns:a16="http://schemas.microsoft.com/office/drawing/2014/main" id="{B51DC17A-305E-486E-A527-5E8068E9EF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 name="Freeform 18">
              <a:extLst>
                <a:ext uri="{FF2B5EF4-FFF2-40B4-BE49-F238E27FC236}">
                  <a16:creationId xmlns:a16="http://schemas.microsoft.com/office/drawing/2014/main" id="{B6CCA716-6D46-4523-BF96-FF1B0C546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6" name="Freeform 19">
              <a:extLst>
                <a:ext uri="{FF2B5EF4-FFF2-40B4-BE49-F238E27FC236}">
                  <a16:creationId xmlns:a16="http://schemas.microsoft.com/office/drawing/2014/main" id="{E632B09A-D30C-4268-B28B-ACD6127630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7" name="Freeform 20">
              <a:extLst>
                <a:ext uri="{FF2B5EF4-FFF2-40B4-BE49-F238E27FC236}">
                  <a16:creationId xmlns:a16="http://schemas.microsoft.com/office/drawing/2014/main" id="{5FC839A4-228B-4EC0-8AF4-D8E38ECE6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8" name="Freeform 21">
              <a:extLst>
                <a:ext uri="{FF2B5EF4-FFF2-40B4-BE49-F238E27FC236}">
                  <a16:creationId xmlns:a16="http://schemas.microsoft.com/office/drawing/2014/main" id="{A8FFB1A1-5BB5-4551-87CD-F3365E6FE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9" name="Freeform 22">
              <a:extLst>
                <a:ext uri="{FF2B5EF4-FFF2-40B4-BE49-F238E27FC236}">
                  <a16:creationId xmlns:a16="http://schemas.microsoft.com/office/drawing/2014/main" id="{D05AF173-8E70-41FA-9254-DF9AC3DDA2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4" name="Group 20">
            <a:extLst>
              <a:ext uri="{FF2B5EF4-FFF2-40B4-BE49-F238E27FC236}">
                <a16:creationId xmlns:a16="http://schemas.microsoft.com/office/drawing/2014/main" id="{1D56A4CE-A3F4-4CFF-9A65-C029AC17B7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2" name="Freeform 27">
              <a:extLst>
                <a:ext uri="{FF2B5EF4-FFF2-40B4-BE49-F238E27FC236}">
                  <a16:creationId xmlns:a16="http://schemas.microsoft.com/office/drawing/2014/main" id="{DF669161-0B30-4C76-96BF-962027487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3" name="Freeform 28">
              <a:extLst>
                <a:ext uri="{FF2B5EF4-FFF2-40B4-BE49-F238E27FC236}">
                  <a16:creationId xmlns:a16="http://schemas.microsoft.com/office/drawing/2014/main" id="{A5232353-CF7C-44DD-8BEE-1C8FF54CD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4" name="Freeform 29">
              <a:extLst>
                <a:ext uri="{FF2B5EF4-FFF2-40B4-BE49-F238E27FC236}">
                  <a16:creationId xmlns:a16="http://schemas.microsoft.com/office/drawing/2014/main" id="{AEA6CAE2-8741-4E88-A632-69C2B2EC5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5" name="Freeform 30">
              <a:extLst>
                <a:ext uri="{FF2B5EF4-FFF2-40B4-BE49-F238E27FC236}">
                  <a16:creationId xmlns:a16="http://schemas.microsoft.com/office/drawing/2014/main" id="{014AC37D-4388-4AE6-9D4D-CCD99A60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6" name="Freeform 31">
              <a:extLst>
                <a:ext uri="{FF2B5EF4-FFF2-40B4-BE49-F238E27FC236}">
                  <a16:creationId xmlns:a16="http://schemas.microsoft.com/office/drawing/2014/main" id="{7FE084B0-333E-4F7C-83F1-F7D132527D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7" name="Freeform 32">
              <a:extLst>
                <a:ext uri="{FF2B5EF4-FFF2-40B4-BE49-F238E27FC236}">
                  <a16:creationId xmlns:a16="http://schemas.microsoft.com/office/drawing/2014/main" id="{FDCFCB98-2E3A-4227-823C-80489BB284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8" name="Freeform 33">
              <a:extLst>
                <a:ext uri="{FF2B5EF4-FFF2-40B4-BE49-F238E27FC236}">
                  <a16:creationId xmlns:a16="http://schemas.microsoft.com/office/drawing/2014/main" id="{252F94DE-A6A3-4463-BE05-34281F1C8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9" name="Freeform 34">
              <a:extLst>
                <a:ext uri="{FF2B5EF4-FFF2-40B4-BE49-F238E27FC236}">
                  <a16:creationId xmlns:a16="http://schemas.microsoft.com/office/drawing/2014/main" id="{16EA21FA-886F-43CF-9D44-C1342F305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0" name="Freeform 35">
              <a:extLst>
                <a:ext uri="{FF2B5EF4-FFF2-40B4-BE49-F238E27FC236}">
                  <a16:creationId xmlns:a16="http://schemas.microsoft.com/office/drawing/2014/main" id="{88C821A5-BCF7-47FE-894F-0ADC5F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1" name="Freeform 36">
              <a:extLst>
                <a:ext uri="{FF2B5EF4-FFF2-40B4-BE49-F238E27FC236}">
                  <a16:creationId xmlns:a16="http://schemas.microsoft.com/office/drawing/2014/main" id="{F8337ECE-206A-472E-AFC4-0F230C91E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2" name="Freeform 37">
              <a:extLst>
                <a:ext uri="{FF2B5EF4-FFF2-40B4-BE49-F238E27FC236}">
                  <a16:creationId xmlns:a16="http://schemas.microsoft.com/office/drawing/2014/main" id="{90BB2EC4-D043-4B43-87E7-723A787EE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3" name="Freeform 38">
              <a:extLst>
                <a:ext uri="{FF2B5EF4-FFF2-40B4-BE49-F238E27FC236}">
                  <a16:creationId xmlns:a16="http://schemas.microsoft.com/office/drawing/2014/main" id="{04013015-AF71-47BC-BE4D-ED9EFA24FF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5" name="Rectangle 34">
            <a:extLst>
              <a:ext uri="{FF2B5EF4-FFF2-40B4-BE49-F238E27FC236}">
                <a16:creationId xmlns:a16="http://schemas.microsoft.com/office/drawing/2014/main" id="{71B30B18-D920-4E3E-B931-1F310244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6" name="Freeform 11">
            <a:extLst>
              <a:ext uri="{FF2B5EF4-FFF2-40B4-BE49-F238E27FC236}">
                <a16:creationId xmlns:a16="http://schemas.microsoft.com/office/drawing/2014/main" id="{C70EF50A-66E6-460A-8AF9-47A10D0D9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7" name="Rectangle 38">
            <a:extLst>
              <a:ext uri="{FF2B5EF4-FFF2-40B4-BE49-F238E27FC236}">
                <a16:creationId xmlns:a16="http://schemas.microsoft.com/office/drawing/2014/main" id="{241D049E-2C7B-4131-B81E-E5B643BD6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0">
            <a:extLst>
              <a:ext uri="{FF2B5EF4-FFF2-40B4-BE49-F238E27FC236}">
                <a16:creationId xmlns:a16="http://schemas.microsoft.com/office/drawing/2014/main" id="{91635463-D121-4B16-AB61-D492DD3F02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B429A2F-CD39-6E4D-A234-929EF99654B6}"/>
              </a:ext>
            </a:extLst>
          </p:cNvPr>
          <p:cNvPicPr>
            <a:picLocks noChangeAspect="1"/>
          </p:cNvPicPr>
          <p:nvPr/>
        </p:nvPicPr>
        <p:blipFill>
          <a:blip r:embed="rId3"/>
          <a:stretch>
            <a:fillRect/>
          </a:stretch>
        </p:blipFill>
        <p:spPr>
          <a:xfrm>
            <a:off x="643467" y="1616033"/>
            <a:ext cx="10905066" cy="3625934"/>
          </a:xfrm>
          <a:prstGeom prst="rect">
            <a:avLst/>
          </a:prstGeom>
          <a:noFill/>
        </p:spPr>
      </p:pic>
    </p:spTree>
    <p:extLst>
      <p:ext uri="{BB962C8B-B14F-4D97-AF65-F5344CB8AC3E}">
        <p14:creationId xmlns:p14="http://schemas.microsoft.com/office/powerpoint/2010/main" val="4287514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259893" y="3101093"/>
            <a:ext cx="2454052" cy="3029344"/>
          </a:xfrm>
        </p:spPr>
        <p:txBody>
          <a:bodyPr>
            <a:normAutofit/>
          </a:bodyPr>
          <a:lstStyle/>
          <a:p>
            <a:r>
              <a:rPr lang="en-US" sz="2700" dirty="0">
                <a:solidFill>
                  <a:schemeClr val="bg1"/>
                </a:solidFill>
              </a:rPr>
              <a:t>Decolonizing Water? Infrastructure and Policy</a:t>
            </a: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733905" y="768250"/>
            <a:ext cx="6798033" cy="5321500"/>
          </a:xfrm>
        </p:spPr>
        <p:txBody>
          <a:bodyPr anchor="ctr">
            <a:noAutofit/>
          </a:bodyPr>
          <a:lstStyle/>
          <a:p>
            <a:r>
              <a:rPr lang="en-US" sz="2000" dirty="0"/>
              <a:t>FPIC in water infrastructure: not part of the early conversation; now there are opportunities to engage in contemporary policymaking, planning</a:t>
            </a:r>
          </a:p>
          <a:p>
            <a:r>
              <a:rPr lang="en-US" sz="2000" dirty="0"/>
              <a:t>Opportunities for Collaborative Research: Large water projects (SWP, CVP, etc.):  Identify opportunities for land restitution and/or Indigenous-led restoration (i.e., relicensing, conservation mandates, etc.): what are the barriers to achieve land transfer or land restoration? How can barriers be overcome? </a:t>
            </a:r>
          </a:p>
          <a:p>
            <a:r>
              <a:rPr lang="en-US" sz="2000" dirty="0"/>
              <a:t>Action &amp; Education</a:t>
            </a:r>
          </a:p>
          <a:p>
            <a:pPr lvl="1"/>
            <a:r>
              <a:rPr lang="en-US" sz="2000" dirty="0"/>
              <a:t>Share and publicize histories of disenfranchisement as they map on to current configurations of ownership/ leadership; leverage this information to avoid replicating past injustices</a:t>
            </a:r>
          </a:p>
        </p:txBody>
      </p:sp>
    </p:spTree>
    <p:extLst>
      <p:ext uri="{BB962C8B-B14F-4D97-AF65-F5344CB8AC3E}">
        <p14:creationId xmlns:p14="http://schemas.microsoft.com/office/powerpoint/2010/main" val="289584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71907CE-C854-4190-9727-A5BA9ACD6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3D63BF-C34C-C341-8D51-3DE7C82114AB}"/>
              </a:ext>
            </a:extLst>
          </p:cNvPr>
          <p:cNvSpPr>
            <a:spLocks noGrp="1"/>
          </p:cNvSpPr>
          <p:nvPr>
            <p:ph type="title"/>
          </p:nvPr>
        </p:nvSpPr>
        <p:spPr>
          <a:xfrm>
            <a:off x="649224" y="645106"/>
            <a:ext cx="3650279" cy="1259894"/>
          </a:xfrm>
        </p:spPr>
        <p:txBody>
          <a:bodyPr>
            <a:normAutofit/>
          </a:bodyPr>
          <a:lstStyle/>
          <a:p>
            <a:pPr>
              <a:lnSpc>
                <a:spcPct val="90000"/>
              </a:lnSpc>
            </a:pPr>
            <a:r>
              <a:rPr lang="en-US" sz="2800" dirty="0"/>
              <a:t>De-colonial re-education on water</a:t>
            </a:r>
          </a:p>
        </p:txBody>
      </p:sp>
      <p:sp>
        <p:nvSpPr>
          <p:cNvPr id="73" name="Rectangle 72">
            <a:extLst>
              <a:ext uri="{FF2B5EF4-FFF2-40B4-BE49-F238E27FC236}">
                <a16:creationId xmlns:a16="http://schemas.microsoft.com/office/drawing/2014/main" id="{5A0C5A08-447D-4E23-AC6B-794597272A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1B85B224-D860-B644-A5CD-A605AE22C1C7}"/>
              </a:ext>
            </a:extLst>
          </p:cNvPr>
          <p:cNvSpPr>
            <a:spLocks noGrp="1"/>
          </p:cNvSpPr>
          <p:nvPr>
            <p:ph idx="1"/>
          </p:nvPr>
        </p:nvSpPr>
        <p:spPr>
          <a:xfrm>
            <a:off x="649225" y="1386978"/>
            <a:ext cx="3650278" cy="3759253"/>
          </a:xfrm>
        </p:spPr>
        <p:txBody>
          <a:bodyPr>
            <a:noAutofit/>
          </a:bodyPr>
          <a:lstStyle/>
          <a:p>
            <a:r>
              <a:rPr lang="en-US" sz="2000" dirty="0"/>
              <a:t>Three modules: </a:t>
            </a:r>
          </a:p>
          <a:p>
            <a:pPr lvl="1"/>
            <a:r>
              <a:rPr lang="en-US" sz="2000" dirty="0"/>
              <a:t>The State of California Salmon; </a:t>
            </a:r>
          </a:p>
          <a:p>
            <a:pPr lvl="1"/>
            <a:r>
              <a:rPr lang="en-US" sz="2000" dirty="0"/>
              <a:t>Culture, Advocacy, Environmental Justice for Tribal Communities; </a:t>
            </a:r>
          </a:p>
          <a:p>
            <a:pPr lvl="1"/>
            <a:r>
              <a:rPr lang="en-US" sz="2000" dirty="0"/>
              <a:t>Advocacy and Allyship with Indigenous Movements</a:t>
            </a:r>
          </a:p>
          <a:p>
            <a:r>
              <a:rPr lang="en-US" sz="2000" dirty="0">
                <a:hlinkClick r:id="rId3"/>
              </a:rPr>
              <a:t>https://www.californiasalmon.org/curriculum-advocacy-water-protectio</a:t>
            </a:r>
            <a:r>
              <a:rPr lang="en-US" sz="2000" dirty="0"/>
              <a:t>  </a:t>
            </a:r>
          </a:p>
        </p:txBody>
      </p:sp>
      <p:sp>
        <p:nvSpPr>
          <p:cNvPr id="75" name="Rectangle 74">
            <a:extLst>
              <a:ext uri="{FF2B5EF4-FFF2-40B4-BE49-F238E27FC236}">
                <a16:creationId xmlns:a16="http://schemas.microsoft.com/office/drawing/2014/main" id="{1F08992A-39FB-4DC1-A09F-C56F38904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9543" y="645106"/>
            <a:ext cx="6953577" cy="5247747"/>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Save the California Salmon ">
            <a:extLst>
              <a:ext uri="{FF2B5EF4-FFF2-40B4-BE49-F238E27FC236}">
                <a16:creationId xmlns:a16="http://schemas.microsoft.com/office/drawing/2014/main" id="{CF214FF7-F2FD-ED4F-B0C1-4566F9A2145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83269" y="1114847"/>
            <a:ext cx="3231199" cy="43082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2F5B22C-2C62-3B42-911E-3E7EE0F3FEC6}"/>
              </a:ext>
            </a:extLst>
          </p:cNvPr>
          <p:cNvPicPr>
            <a:picLocks noChangeAspect="1"/>
          </p:cNvPicPr>
          <p:nvPr/>
        </p:nvPicPr>
        <p:blipFill>
          <a:blip r:embed="rId5"/>
          <a:stretch>
            <a:fillRect/>
          </a:stretch>
        </p:blipFill>
        <p:spPr>
          <a:xfrm>
            <a:off x="8178194" y="1284274"/>
            <a:ext cx="3231200" cy="3964662"/>
          </a:xfrm>
          <a:prstGeom prst="rect">
            <a:avLst/>
          </a:prstGeom>
        </p:spPr>
      </p:pic>
      <p:sp>
        <p:nvSpPr>
          <p:cNvPr id="77" name="Freeform 11">
            <a:extLst>
              <a:ext uri="{FF2B5EF4-FFF2-40B4-BE49-F238E27FC236}">
                <a16:creationId xmlns:a16="http://schemas.microsoft.com/office/drawing/2014/main" id="{05E23455-2212-4BE9-9C96-AAEFE4467D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8002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1895C6-65BD-194E-92A6-51DA95DBC2A5}"/>
              </a:ext>
            </a:extLst>
          </p:cNvPr>
          <p:cNvPicPr>
            <a:picLocks noChangeAspect="1"/>
          </p:cNvPicPr>
          <p:nvPr/>
        </p:nvPicPr>
        <p:blipFill>
          <a:blip r:embed="rId3">
            <a:alphaModFix amt="21000"/>
          </a:blip>
          <a:stretch>
            <a:fillRect/>
          </a:stretch>
        </p:blipFill>
        <p:spPr>
          <a:xfrm>
            <a:off x="0" y="-1887429"/>
            <a:ext cx="12192000" cy="10632858"/>
          </a:xfrm>
          <a:prstGeom prst="rect">
            <a:avLst/>
          </a:prstGeom>
        </p:spPr>
      </p:pic>
      <p:sp>
        <p:nvSpPr>
          <p:cNvPr id="2" name="Content Placeholder 1"/>
          <p:cNvSpPr>
            <a:spLocks noGrp="1"/>
          </p:cNvSpPr>
          <p:nvPr>
            <p:ph idx="1"/>
          </p:nvPr>
        </p:nvSpPr>
        <p:spPr>
          <a:xfrm>
            <a:off x="1528763" y="1571625"/>
            <a:ext cx="9975849" cy="4339597"/>
          </a:xfrm>
        </p:spPr>
        <p:txBody>
          <a:bodyPr>
            <a:noAutofit/>
          </a:bodyPr>
          <a:lstStyle/>
          <a:p>
            <a:r>
              <a:rPr lang="en-US" sz="2000" dirty="0"/>
              <a:t>In 2019, Yurok Tribe recognized the Personhood of the Klamath River: </a:t>
            </a:r>
          </a:p>
          <a:p>
            <a:pPr lvl="1"/>
            <a:r>
              <a:rPr lang="en-US" sz="2000" b="1" i="1" dirty="0"/>
              <a:t>“What it means is it gives the right to the river to exist, to flourish and to naturally evolve and a right to a stable climate free from human caused climate change impacts. What that means is that anytime the river is hurt, for example, there's a toxic pollutant that is, gets into the water of the river, we could then bring a cause of action against that polluter to protect the river.” </a:t>
            </a:r>
            <a:r>
              <a:rPr lang="en-US" sz="2000" dirty="0"/>
              <a:t>(Cordalis on NPR 9/29/2019)</a:t>
            </a:r>
          </a:p>
          <a:p>
            <a:pPr lvl="1"/>
            <a:r>
              <a:rPr lang="en-US" sz="2000" dirty="0"/>
              <a:t>Impacting environmental policy from Indigenous law and international law</a:t>
            </a:r>
          </a:p>
        </p:txBody>
      </p:sp>
      <p:sp>
        <p:nvSpPr>
          <p:cNvPr id="3" name="Title 2"/>
          <p:cNvSpPr>
            <a:spLocks noGrp="1"/>
          </p:cNvSpPr>
          <p:nvPr>
            <p:ph type="title"/>
          </p:nvPr>
        </p:nvSpPr>
        <p:spPr/>
        <p:txBody>
          <a:bodyPr>
            <a:normAutofit/>
          </a:bodyPr>
          <a:lstStyle/>
          <a:p>
            <a:r>
              <a:rPr lang="en-US" dirty="0"/>
              <a:t>Personhood and Relation</a:t>
            </a:r>
          </a:p>
        </p:txBody>
      </p:sp>
    </p:spTree>
    <p:extLst>
      <p:ext uri="{BB962C8B-B14F-4D97-AF65-F5344CB8AC3E}">
        <p14:creationId xmlns:p14="http://schemas.microsoft.com/office/powerpoint/2010/main" val="3804759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1B42C-5673-CE4E-A19B-78792C54E4B4}"/>
              </a:ext>
            </a:extLst>
          </p:cNvPr>
          <p:cNvSpPr>
            <a:spLocks noGrp="1"/>
          </p:cNvSpPr>
          <p:nvPr>
            <p:ph type="title"/>
          </p:nvPr>
        </p:nvSpPr>
        <p:spPr/>
        <p:txBody>
          <a:bodyPr/>
          <a:lstStyle/>
          <a:p>
            <a:r>
              <a:rPr lang="en-US" dirty="0"/>
              <a:t>Dam removals: struggles and progress</a:t>
            </a:r>
          </a:p>
        </p:txBody>
      </p:sp>
      <p:sp>
        <p:nvSpPr>
          <p:cNvPr id="3" name="Content Placeholder 2">
            <a:extLst>
              <a:ext uri="{FF2B5EF4-FFF2-40B4-BE49-F238E27FC236}">
                <a16:creationId xmlns:a16="http://schemas.microsoft.com/office/drawing/2014/main" id="{84E245AD-32A1-4641-9332-50955FF4A31C}"/>
              </a:ext>
            </a:extLst>
          </p:cNvPr>
          <p:cNvSpPr>
            <a:spLocks noGrp="1"/>
          </p:cNvSpPr>
          <p:nvPr>
            <p:ph idx="1"/>
          </p:nvPr>
        </p:nvSpPr>
        <p:spPr>
          <a:xfrm>
            <a:off x="2592924" y="1547145"/>
            <a:ext cx="8911688" cy="4329557"/>
          </a:xfrm>
        </p:spPr>
        <p:txBody>
          <a:bodyPr>
            <a:normAutofit/>
          </a:bodyPr>
          <a:lstStyle/>
          <a:p>
            <a:r>
              <a:rPr lang="en-US" dirty="0"/>
              <a:t>Open Rivers Fund of Resources Legacy Fund has contributed to 48 dam removals, opening 360 miles of stream, in 54 watersheds throughout the West, provided support for multiple Native nations</a:t>
            </a:r>
          </a:p>
          <a:p>
            <a:r>
              <a:rPr lang="en-US" dirty="0"/>
              <a:t>Eklutna River dams, Dena’ina (Alaska)</a:t>
            </a:r>
          </a:p>
          <a:p>
            <a:r>
              <a:rPr lang="en-US" dirty="0"/>
              <a:t>Kwoneesum Dam, Cowlitz, Wildboy Creek, Washington</a:t>
            </a:r>
          </a:p>
          <a:p>
            <a:r>
              <a:rPr lang="en-US" dirty="0"/>
              <a:t>Matilija Dam, Chumash (California)</a:t>
            </a:r>
          </a:p>
          <a:p>
            <a:r>
              <a:rPr lang="en-US" dirty="0"/>
              <a:t>Pending permissions, goal to also include:</a:t>
            </a:r>
          </a:p>
          <a:p>
            <a:pPr lvl="1"/>
            <a:r>
              <a:rPr lang="en-US" dirty="0"/>
              <a:t>Rogue River dams, Cow Creek Band of Umpqua, Oregon</a:t>
            </a:r>
          </a:p>
          <a:p>
            <a:pPr lvl="1"/>
            <a:r>
              <a:rPr lang="en-US" dirty="0"/>
              <a:t>Snake River dams, Nez Perce, Idaho</a:t>
            </a:r>
          </a:p>
          <a:p>
            <a:pPr lvl="1"/>
            <a:r>
              <a:rPr lang="en-US" dirty="0"/>
              <a:t>Klamath dams, Yurok and Karuk, California</a:t>
            </a:r>
          </a:p>
        </p:txBody>
      </p:sp>
    </p:spTree>
    <p:extLst>
      <p:ext uri="{BB962C8B-B14F-4D97-AF65-F5344CB8AC3E}">
        <p14:creationId xmlns:p14="http://schemas.microsoft.com/office/powerpoint/2010/main" val="3178534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6AC149-1707-294D-BA70-AA215F0AE3CC}"/>
              </a:ext>
            </a:extLst>
          </p:cNvPr>
          <p:cNvPicPr>
            <a:picLocks noChangeAspect="1"/>
          </p:cNvPicPr>
          <p:nvPr/>
        </p:nvPicPr>
        <p:blipFill>
          <a:blip r:embed="rId2"/>
          <a:stretch>
            <a:fillRect/>
          </a:stretch>
        </p:blipFill>
        <p:spPr>
          <a:xfrm>
            <a:off x="6187968" y="-98471"/>
            <a:ext cx="2962488" cy="3936861"/>
          </a:xfrm>
          <a:prstGeom prst="rect">
            <a:avLst/>
          </a:prstGeom>
        </p:spPr>
      </p:pic>
      <p:pic>
        <p:nvPicPr>
          <p:cNvPr id="5" name="Picture 4">
            <a:extLst>
              <a:ext uri="{FF2B5EF4-FFF2-40B4-BE49-F238E27FC236}">
                <a16:creationId xmlns:a16="http://schemas.microsoft.com/office/drawing/2014/main" id="{6CD201F1-9087-D141-9302-D9BD80E972CD}"/>
              </a:ext>
            </a:extLst>
          </p:cNvPr>
          <p:cNvPicPr>
            <a:picLocks noChangeAspect="1"/>
          </p:cNvPicPr>
          <p:nvPr/>
        </p:nvPicPr>
        <p:blipFill rotWithShape="1">
          <a:blip r:embed="rId3"/>
          <a:srcRect t="16359" r="1" b="10402"/>
          <a:stretch/>
        </p:blipFill>
        <p:spPr>
          <a:xfrm>
            <a:off x="2901678" y="36604"/>
            <a:ext cx="6962060" cy="6821396"/>
          </a:xfrm>
          <a:prstGeom prst="rect">
            <a:avLst/>
          </a:prstGeom>
        </p:spPr>
      </p:pic>
    </p:spTree>
    <p:extLst>
      <p:ext uri="{BB962C8B-B14F-4D97-AF65-F5344CB8AC3E}">
        <p14:creationId xmlns:p14="http://schemas.microsoft.com/office/powerpoint/2010/main" val="1236608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06716F-7434-A743-AAA3-6D2ADAED9E98}"/>
              </a:ext>
            </a:extLst>
          </p:cNvPr>
          <p:cNvPicPr>
            <a:picLocks noChangeAspect="1"/>
          </p:cNvPicPr>
          <p:nvPr/>
        </p:nvPicPr>
        <p:blipFill>
          <a:blip r:embed="rId2"/>
          <a:stretch>
            <a:fillRect/>
          </a:stretch>
        </p:blipFill>
        <p:spPr>
          <a:xfrm>
            <a:off x="1233377" y="10539"/>
            <a:ext cx="9781953" cy="6876787"/>
          </a:xfrm>
          <a:prstGeom prst="rect">
            <a:avLst/>
          </a:prstGeom>
        </p:spPr>
      </p:pic>
    </p:spTree>
    <p:extLst>
      <p:ext uri="{BB962C8B-B14F-4D97-AF65-F5344CB8AC3E}">
        <p14:creationId xmlns:p14="http://schemas.microsoft.com/office/powerpoint/2010/main" val="3602305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CED58F-02E5-86FF-A535-7F80A29E45A7}"/>
              </a:ext>
            </a:extLst>
          </p:cNvPr>
          <p:cNvSpPr>
            <a:spLocks noGrp="1"/>
          </p:cNvSpPr>
          <p:nvPr>
            <p:ph type="title"/>
          </p:nvPr>
        </p:nvSpPr>
        <p:spPr/>
        <p:txBody>
          <a:bodyPr/>
          <a:lstStyle/>
          <a:p>
            <a:r>
              <a:rPr lang="en-US" dirty="0"/>
              <a:t>In Relation…</a:t>
            </a:r>
          </a:p>
        </p:txBody>
      </p:sp>
      <p:sp>
        <p:nvSpPr>
          <p:cNvPr id="6" name="Content Placeholder 5">
            <a:extLst>
              <a:ext uri="{FF2B5EF4-FFF2-40B4-BE49-F238E27FC236}">
                <a16:creationId xmlns:a16="http://schemas.microsoft.com/office/drawing/2014/main" id="{63AE6866-D659-FA81-F247-05E1D3C61D9A}"/>
              </a:ext>
            </a:extLst>
          </p:cNvPr>
          <p:cNvSpPr>
            <a:spLocks noGrp="1"/>
          </p:cNvSpPr>
          <p:nvPr>
            <p:ph idx="1"/>
          </p:nvPr>
        </p:nvSpPr>
        <p:spPr>
          <a:xfrm>
            <a:off x="2592924" y="1669774"/>
            <a:ext cx="8911688" cy="4241448"/>
          </a:xfrm>
        </p:spPr>
        <p:txBody>
          <a:bodyPr/>
          <a:lstStyle/>
          <a:p>
            <a:r>
              <a:rPr lang="en-US" sz="2000" dirty="0"/>
              <a:t>Indigenous perspectives on relation and responsibility– local/ regional cultural practitioners including Diana Almendariz and Ron Goode, and authors including Melanie Yazzie &amp; Cutcha Risling Baldy, Zoe Todd, Dan Wildcat, and many others</a:t>
            </a:r>
          </a:p>
          <a:p>
            <a:r>
              <a:rPr lang="en-US" sz="2000" dirty="0"/>
              <a:t>My discussion of relation references those perspectives (including epistemologies of kinship and reciprocity, frameworks of sovereignty) and takes a political ecological (politics, economy, ecology) approach-- considering how infrastructure (dams) and policy (water, fire) reveal a relation to water</a:t>
            </a:r>
          </a:p>
          <a:p>
            <a:r>
              <a:rPr lang="en-US" sz="2000" dirty="0"/>
              <a:t>How might we better understand this relation, and its impact on environmental injustices, and shift into a more respectful relation?</a:t>
            </a:r>
          </a:p>
          <a:p>
            <a:pPr marL="0" indent="0">
              <a:buNone/>
            </a:pPr>
            <a:endParaRPr lang="en-US" dirty="0"/>
          </a:p>
        </p:txBody>
      </p:sp>
    </p:spTree>
    <p:extLst>
      <p:ext uri="{BB962C8B-B14F-4D97-AF65-F5344CB8AC3E}">
        <p14:creationId xmlns:p14="http://schemas.microsoft.com/office/powerpoint/2010/main" val="1688587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E1DC23-C11D-5C47-950F-F16D4BD7F558}"/>
              </a:ext>
            </a:extLst>
          </p:cNvPr>
          <p:cNvSpPr>
            <a:spLocks noGrp="1"/>
          </p:cNvSpPr>
          <p:nvPr>
            <p:ph idx="1"/>
          </p:nvPr>
        </p:nvSpPr>
        <p:spPr>
          <a:xfrm>
            <a:off x="1600200" y="773841"/>
            <a:ext cx="4877478" cy="5843588"/>
          </a:xfrm>
        </p:spPr>
        <p:txBody>
          <a:bodyPr>
            <a:normAutofit fontScale="92500" lnSpcReduction="10000"/>
          </a:bodyPr>
          <a:lstStyle/>
          <a:p>
            <a:pPr>
              <a:lnSpc>
                <a:spcPct val="90000"/>
              </a:lnSpc>
            </a:pPr>
            <a:r>
              <a:rPr lang="en-US" sz="2000" dirty="0">
                <a:solidFill>
                  <a:srgbClr val="000000"/>
                </a:solidFill>
              </a:rPr>
              <a:t>Eklutna River salmon have been a central to Dena’ina lifeways since time immemorial. </a:t>
            </a:r>
          </a:p>
          <a:p>
            <a:pPr>
              <a:lnSpc>
                <a:spcPct val="90000"/>
              </a:lnSpc>
            </a:pPr>
            <a:r>
              <a:rPr lang="en-US" sz="2000" dirty="0">
                <a:solidFill>
                  <a:srgbClr val="000000"/>
                </a:solidFill>
              </a:rPr>
              <a:t>NVE formed and coordinate Eklutna River Watershed Council and Eklutna River Committee (partners include Conservation Fund, Trout Unlimited, and Alaska Center)</a:t>
            </a:r>
          </a:p>
          <a:p>
            <a:pPr>
              <a:lnSpc>
                <a:spcPct val="90000"/>
              </a:lnSpc>
            </a:pPr>
            <a:r>
              <a:rPr lang="en-US" sz="2000" dirty="0">
                <a:solidFill>
                  <a:srgbClr val="000000"/>
                </a:solidFill>
              </a:rPr>
              <a:t>NVE has been advocating with utility companies, with support from Eklutna Inc. and Conservation Fund. </a:t>
            </a:r>
          </a:p>
          <a:p>
            <a:pPr>
              <a:lnSpc>
                <a:spcPct val="90000"/>
              </a:lnSpc>
            </a:pPr>
            <a:r>
              <a:rPr lang="en-US" sz="2000" dirty="0">
                <a:solidFill>
                  <a:srgbClr val="000000"/>
                </a:solidFill>
              </a:rPr>
              <a:t>NVE President Aaron Leggett: We want to bring back salmon populations for Dena’ina and Alaskans. The Tribe is very pleased that progress is being made toward restoring the Eklutna River, and are hopeful that the salmon will return to us. (2021 NVE)</a:t>
            </a:r>
          </a:p>
          <a:p>
            <a:pPr>
              <a:lnSpc>
                <a:spcPct val="90000"/>
              </a:lnSpc>
            </a:pPr>
            <a:r>
              <a:rPr lang="en-US" sz="2000" dirty="0">
                <a:solidFill>
                  <a:srgbClr val="000000"/>
                </a:solidFill>
              </a:rPr>
              <a:t>2021 Alaska Federation of Natives endorsed restoration of Eklutna River</a:t>
            </a:r>
          </a:p>
          <a:p>
            <a:pPr>
              <a:lnSpc>
                <a:spcPct val="90000"/>
              </a:lnSpc>
            </a:pPr>
            <a:endParaRPr lang="en-US" sz="1300" dirty="0">
              <a:solidFill>
                <a:srgbClr val="000000"/>
              </a:solidFill>
            </a:endParaRPr>
          </a:p>
        </p:txBody>
      </p:sp>
      <p:pic>
        <p:nvPicPr>
          <p:cNvPr id="5122" name="Picture 2" descr="salamatofandkenai_DenainaWellnessCenter">
            <a:extLst>
              <a:ext uri="{FF2B5EF4-FFF2-40B4-BE49-F238E27FC236}">
                <a16:creationId xmlns:a16="http://schemas.microsoft.com/office/drawing/2014/main" id="{F46A0196-E74C-BD4D-B8EA-34BE1C9A144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678" y="1523794"/>
            <a:ext cx="5451627" cy="36389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E46E51-9FF8-2F48-A5C1-357EC144B929}"/>
              </a:ext>
            </a:extLst>
          </p:cNvPr>
          <p:cNvSpPr txBox="1"/>
          <p:nvPr/>
        </p:nvSpPr>
        <p:spPr>
          <a:xfrm>
            <a:off x="6477677" y="5162755"/>
            <a:ext cx="5714323" cy="584775"/>
          </a:xfrm>
          <a:prstGeom prst="rect">
            <a:avLst/>
          </a:prstGeom>
          <a:noFill/>
        </p:spPr>
        <p:txBody>
          <a:bodyPr wrap="square" rtlCol="0">
            <a:spAutoFit/>
          </a:bodyPr>
          <a:lstStyle/>
          <a:p>
            <a:r>
              <a:rPr lang="en-US" sz="1400" dirty="0"/>
              <a:t>A sign welcoming guests to Eklutna’s historical park (CIRI).</a:t>
            </a:r>
          </a:p>
          <a:p>
            <a:endParaRPr lang="en-US" dirty="0"/>
          </a:p>
        </p:txBody>
      </p:sp>
    </p:spTree>
    <p:extLst>
      <p:ext uri="{BB962C8B-B14F-4D97-AF65-F5344CB8AC3E}">
        <p14:creationId xmlns:p14="http://schemas.microsoft.com/office/powerpoint/2010/main" val="2483050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0C8B6C4B-A867-4D7E-9851-29BB2D603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E57248-1437-B447-83FF-947981338336}"/>
              </a:ext>
            </a:extLst>
          </p:cNvPr>
          <p:cNvSpPr>
            <a:spLocks noGrp="1"/>
          </p:cNvSpPr>
          <p:nvPr>
            <p:ph type="title"/>
          </p:nvPr>
        </p:nvSpPr>
        <p:spPr>
          <a:xfrm>
            <a:off x="649224" y="645106"/>
            <a:ext cx="3650279" cy="1259894"/>
          </a:xfrm>
        </p:spPr>
        <p:txBody>
          <a:bodyPr>
            <a:normAutofit/>
          </a:bodyPr>
          <a:lstStyle/>
          <a:p>
            <a:r>
              <a:rPr lang="en-US" dirty="0"/>
              <a:t>Eklutna Project: Context</a:t>
            </a:r>
          </a:p>
        </p:txBody>
      </p:sp>
      <p:sp>
        <p:nvSpPr>
          <p:cNvPr id="21" name="Rectangle 13">
            <a:extLst>
              <a:ext uri="{FF2B5EF4-FFF2-40B4-BE49-F238E27FC236}">
                <a16:creationId xmlns:a16="http://schemas.microsoft.com/office/drawing/2014/main" id="{470BD5D9-CDC5-465C-9E25-2EB0249FE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2" name="Content Placeholder 8">
            <a:extLst>
              <a:ext uri="{FF2B5EF4-FFF2-40B4-BE49-F238E27FC236}">
                <a16:creationId xmlns:a16="http://schemas.microsoft.com/office/drawing/2014/main" id="{E7EA8E9B-031E-A5B2-17EA-8DFDD199F43D}"/>
              </a:ext>
            </a:extLst>
          </p:cNvPr>
          <p:cNvSpPr>
            <a:spLocks noGrp="1"/>
          </p:cNvSpPr>
          <p:nvPr>
            <p:ph idx="1"/>
          </p:nvPr>
        </p:nvSpPr>
        <p:spPr>
          <a:xfrm>
            <a:off x="649225" y="2133600"/>
            <a:ext cx="3650278" cy="3774537"/>
          </a:xfrm>
        </p:spPr>
        <p:txBody>
          <a:bodyPr>
            <a:normAutofit/>
          </a:bodyPr>
          <a:lstStyle/>
          <a:p>
            <a:r>
              <a:rPr lang="en-US" dirty="0"/>
              <a:t>June 10, 1920: 41 Stat. 1063, Federal Water Power Act, empowered the Federal Power Commission to license the construction of dams, reservoirs, powerhouses, and other hydropower infrastructure on navigable waters and within public lands and Indian reservations.</a:t>
            </a:r>
          </a:p>
          <a:p>
            <a:endParaRPr lang="en-US" dirty="0"/>
          </a:p>
          <a:p>
            <a:endParaRPr lang="en-US" dirty="0"/>
          </a:p>
        </p:txBody>
      </p:sp>
      <p:pic>
        <p:nvPicPr>
          <p:cNvPr id="5" name="Content Placeholder 4" descr="A bridge over a river&#10;&#10;Description automatically generated with low confidence">
            <a:extLst>
              <a:ext uri="{FF2B5EF4-FFF2-40B4-BE49-F238E27FC236}">
                <a16:creationId xmlns:a16="http://schemas.microsoft.com/office/drawing/2014/main" id="{CD859E63-C869-224C-8916-E810B993133F}"/>
              </a:ext>
            </a:extLst>
          </p:cNvPr>
          <p:cNvPicPr>
            <a:picLocks noChangeAspect="1"/>
          </p:cNvPicPr>
          <p:nvPr/>
        </p:nvPicPr>
        <p:blipFill rotWithShape="1">
          <a:blip r:embed="rId2"/>
          <a:srcRect l="13066" r="2281" b="1"/>
          <a:stretch/>
        </p:blipFill>
        <p:spPr>
          <a:xfrm>
            <a:off x="4619544" y="640080"/>
            <a:ext cx="3380136" cy="5271142"/>
          </a:xfrm>
          <a:prstGeom prst="rect">
            <a:avLst/>
          </a:prstGeom>
        </p:spPr>
      </p:pic>
      <p:pic>
        <p:nvPicPr>
          <p:cNvPr id="4" name="Picture 3">
            <a:extLst>
              <a:ext uri="{FF2B5EF4-FFF2-40B4-BE49-F238E27FC236}">
                <a16:creationId xmlns:a16="http://schemas.microsoft.com/office/drawing/2014/main" id="{49C1BFC3-0541-2D46-9B96-FFA73C0009A7}"/>
              </a:ext>
            </a:extLst>
          </p:cNvPr>
          <p:cNvPicPr>
            <a:picLocks noChangeAspect="1"/>
          </p:cNvPicPr>
          <p:nvPr/>
        </p:nvPicPr>
        <p:blipFill rotWithShape="1">
          <a:blip r:embed="rId3"/>
          <a:srcRect l="10159" r="4244" b="1"/>
          <a:stretch/>
        </p:blipFill>
        <p:spPr>
          <a:xfrm>
            <a:off x="8163406" y="640080"/>
            <a:ext cx="3395275" cy="5271142"/>
          </a:xfrm>
          <a:prstGeom prst="rect">
            <a:avLst/>
          </a:prstGeom>
        </p:spPr>
      </p:pic>
      <p:sp>
        <p:nvSpPr>
          <p:cNvPr id="23" name="Freeform 11">
            <a:extLst>
              <a:ext uri="{FF2B5EF4-FFF2-40B4-BE49-F238E27FC236}">
                <a16:creationId xmlns:a16="http://schemas.microsoft.com/office/drawing/2014/main" id="{9185F495-8EFA-407B-AAD7-A2F52AE2C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3925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53CA9C-8496-7D44-B5C2-DEADC76475A9}"/>
              </a:ext>
            </a:extLst>
          </p:cNvPr>
          <p:cNvSpPr>
            <a:spLocks noGrp="1"/>
          </p:cNvSpPr>
          <p:nvPr>
            <p:ph idx="1"/>
          </p:nvPr>
        </p:nvSpPr>
        <p:spPr>
          <a:xfrm>
            <a:off x="1929993" y="389862"/>
            <a:ext cx="4669590" cy="6159795"/>
          </a:xfrm>
        </p:spPr>
        <p:txBody>
          <a:bodyPr>
            <a:normAutofit/>
          </a:bodyPr>
          <a:lstStyle/>
          <a:p>
            <a:r>
              <a:rPr lang="en-US" dirty="0"/>
              <a:t>1923: Businessman Frank Reed received a preliminary permit to construct and operate a power project on the Eklutna River. In 1928, the Commission found that the project was well-suited for “water-power development and other beneficial uses,” would not “interfere or be inconsistent with the purpose” of any other affected purpose or reservation, granted a 50-year license. </a:t>
            </a:r>
          </a:p>
          <a:p>
            <a:r>
              <a:rPr lang="en-US" dirty="0"/>
              <a:t>Dam constructed 1929, in the first year the Company sold over $66,000 worth of energy, to the City of Anchorage, the Alaska Railroad, and the Eklutna School</a:t>
            </a:r>
          </a:p>
          <a:p>
            <a:r>
              <a:rPr lang="en-US" dirty="0"/>
              <a:t>Storage dam released water from the Lake; diversion dam downstream routed it through the mountain to a power plant</a:t>
            </a:r>
          </a:p>
        </p:txBody>
      </p:sp>
      <p:pic>
        <p:nvPicPr>
          <p:cNvPr id="4" name="Picture 3">
            <a:extLst>
              <a:ext uri="{FF2B5EF4-FFF2-40B4-BE49-F238E27FC236}">
                <a16:creationId xmlns:a16="http://schemas.microsoft.com/office/drawing/2014/main" id="{258C599E-8994-1A40-A6E6-54077C740325}"/>
              </a:ext>
            </a:extLst>
          </p:cNvPr>
          <p:cNvPicPr>
            <a:picLocks noChangeAspect="1"/>
          </p:cNvPicPr>
          <p:nvPr/>
        </p:nvPicPr>
        <p:blipFill>
          <a:blip r:embed="rId2"/>
          <a:stretch>
            <a:fillRect/>
          </a:stretch>
        </p:blipFill>
        <p:spPr>
          <a:xfrm>
            <a:off x="6841496" y="15471"/>
            <a:ext cx="4375853" cy="6827057"/>
          </a:xfrm>
          <a:prstGeom prst="rect">
            <a:avLst/>
          </a:prstGeom>
        </p:spPr>
      </p:pic>
    </p:spTree>
    <p:extLst>
      <p:ext uri="{BB962C8B-B14F-4D97-AF65-F5344CB8AC3E}">
        <p14:creationId xmlns:p14="http://schemas.microsoft.com/office/powerpoint/2010/main" val="3156205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Rectangle 10">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E475BCF9-8770-6149-837E-113FD098640E}"/>
              </a:ext>
            </a:extLst>
          </p:cNvPr>
          <p:cNvPicPr>
            <a:picLocks noChangeAspect="1"/>
          </p:cNvPicPr>
          <p:nvPr/>
        </p:nvPicPr>
        <p:blipFill rotWithShape="1">
          <a:blip r:embed="rId2"/>
          <a:srcRect l="9442" r="1326"/>
          <a:stretch/>
        </p:blipFill>
        <p:spPr>
          <a:xfrm>
            <a:off x="8229598" y="10"/>
            <a:ext cx="3962401" cy="6857990"/>
          </a:xfrm>
          <a:prstGeom prst="rect">
            <a:avLst/>
          </a:prstGeom>
        </p:spPr>
      </p:pic>
      <p:sp>
        <p:nvSpPr>
          <p:cNvPr id="17"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Content Placeholder 2">
            <a:extLst>
              <a:ext uri="{FF2B5EF4-FFF2-40B4-BE49-F238E27FC236}">
                <a16:creationId xmlns:a16="http://schemas.microsoft.com/office/drawing/2014/main" id="{8B29B9D7-3CB1-C341-A88D-EFA500071878}"/>
              </a:ext>
            </a:extLst>
          </p:cNvPr>
          <p:cNvSpPr>
            <a:spLocks noGrp="1"/>
          </p:cNvSpPr>
          <p:nvPr>
            <p:ph idx="1"/>
          </p:nvPr>
        </p:nvSpPr>
        <p:spPr>
          <a:xfrm>
            <a:off x="541866" y="2032000"/>
            <a:ext cx="7145867" cy="3879222"/>
          </a:xfrm>
        </p:spPr>
        <p:txBody>
          <a:bodyPr>
            <a:normAutofit/>
          </a:bodyPr>
          <a:lstStyle/>
          <a:p>
            <a:pPr>
              <a:lnSpc>
                <a:spcPct val="90000"/>
              </a:lnSpc>
            </a:pPr>
            <a:r>
              <a:rPr lang="en-US" sz="1700" dirty="0">
                <a:solidFill>
                  <a:srgbClr val="FEFFFF"/>
                </a:solidFill>
              </a:rPr>
              <a:t>City of Anchorage purchased the system for from Reed in 1943, FPC license transferred</a:t>
            </a:r>
          </a:p>
          <a:p>
            <a:pPr>
              <a:lnSpc>
                <a:spcPct val="90000"/>
              </a:lnSpc>
            </a:pPr>
            <a:r>
              <a:rPr lang="en-US" sz="1700" dirty="0">
                <a:solidFill>
                  <a:srgbClr val="FEFFFF"/>
                </a:solidFill>
              </a:rPr>
              <a:t>The Bureau of Reclamation aspect of the Eklutna Project was authorized by PL 628 on 7/31/1950 (64 Stat 32) to increase power generation. The resulting concrete dam raised the level of the Lake, moved the diversion outtake to the Lake, and was </a:t>
            </a:r>
            <a:r>
              <a:rPr lang="en-US" sz="1700" b="1" dirty="0">
                <a:solidFill>
                  <a:schemeClr val="tx1"/>
                </a:solidFill>
              </a:rPr>
              <a:t>not designed to release water into the River. </a:t>
            </a:r>
            <a:r>
              <a:rPr lang="en-US" sz="1700" dirty="0">
                <a:solidFill>
                  <a:srgbClr val="FEFFFF"/>
                </a:solidFill>
              </a:rPr>
              <a:t>The project reserved water rights from the Lake and the River.</a:t>
            </a:r>
          </a:p>
          <a:p>
            <a:pPr>
              <a:lnSpc>
                <a:spcPct val="90000"/>
              </a:lnSpc>
            </a:pPr>
            <a:r>
              <a:rPr lang="en-US" sz="1700" dirty="0">
                <a:solidFill>
                  <a:srgbClr val="FEFFFF"/>
                </a:solidFill>
              </a:rPr>
              <a:t>BoR consulted with many agencies, including Office of Indian Affairs, which noted that the project would “not conflict with the present Eklutna Indian Reserve,” </a:t>
            </a:r>
            <a:r>
              <a:rPr lang="en-US" sz="1700" b="1" dirty="0">
                <a:solidFill>
                  <a:schemeClr val="tx1"/>
                </a:solidFill>
              </a:rPr>
              <a:t>although the Village is located at the mouth of the River</a:t>
            </a:r>
          </a:p>
          <a:p>
            <a:pPr>
              <a:lnSpc>
                <a:spcPct val="90000"/>
              </a:lnSpc>
            </a:pPr>
            <a:r>
              <a:rPr lang="en-US" sz="1700" dirty="0">
                <a:solidFill>
                  <a:srgbClr val="FEFFFF"/>
                </a:solidFill>
              </a:rPr>
              <a:t>Federal Eklutna project was first major BoR project outside of the lower 48, did not require an FPC license</a:t>
            </a:r>
          </a:p>
        </p:txBody>
      </p:sp>
      <p:sp>
        <p:nvSpPr>
          <p:cNvPr id="5" name="TextBox 4">
            <a:extLst>
              <a:ext uri="{FF2B5EF4-FFF2-40B4-BE49-F238E27FC236}">
                <a16:creationId xmlns:a16="http://schemas.microsoft.com/office/drawing/2014/main" id="{0D94922C-675A-9845-BA1E-56F2D4C9881A}"/>
              </a:ext>
            </a:extLst>
          </p:cNvPr>
          <p:cNvSpPr txBox="1"/>
          <p:nvPr/>
        </p:nvSpPr>
        <p:spPr>
          <a:xfrm>
            <a:off x="541866" y="871537"/>
            <a:ext cx="5554134" cy="646331"/>
          </a:xfrm>
          <a:prstGeom prst="rect">
            <a:avLst/>
          </a:prstGeom>
          <a:noFill/>
        </p:spPr>
        <p:txBody>
          <a:bodyPr wrap="square" rtlCol="0">
            <a:spAutoFit/>
          </a:bodyPr>
          <a:lstStyle/>
          <a:p>
            <a:r>
              <a:rPr lang="en-US" sz="3600" dirty="0"/>
              <a:t>Eklunta</a:t>
            </a:r>
          </a:p>
        </p:txBody>
      </p:sp>
    </p:spTree>
    <p:extLst>
      <p:ext uri="{BB962C8B-B14F-4D97-AF65-F5344CB8AC3E}">
        <p14:creationId xmlns:p14="http://schemas.microsoft.com/office/powerpoint/2010/main" val="3829761259"/>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64B2F0-9767-184A-9D07-965C2EFE2695}"/>
              </a:ext>
            </a:extLst>
          </p:cNvPr>
          <p:cNvPicPr>
            <a:picLocks noChangeAspect="1"/>
          </p:cNvPicPr>
          <p:nvPr/>
        </p:nvPicPr>
        <p:blipFill>
          <a:blip r:embed="rId2"/>
          <a:stretch>
            <a:fillRect/>
          </a:stretch>
        </p:blipFill>
        <p:spPr>
          <a:xfrm>
            <a:off x="0" y="308345"/>
            <a:ext cx="10135415" cy="5994990"/>
          </a:xfrm>
          <a:prstGeom prst="rect">
            <a:avLst/>
          </a:prstGeom>
        </p:spPr>
      </p:pic>
    </p:spTree>
    <p:extLst>
      <p:ext uri="{BB962C8B-B14F-4D97-AF65-F5344CB8AC3E}">
        <p14:creationId xmlns:p14="http://schemas.microsoft.com/office/powerpoint/2010/main" val="69345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A7AF9E2D-8F98-4755-895E-D65689F2A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139" name="Group 138">
            <a:extLst>
              <a:ext uri="{FF2B5EF4-FFF2-40B4-BE49-F238E27FC236}">
                <a16:creationId xmlns:a16="http://schemas.microsoft.com/office/drawing/2014/main" id="{94D3C8C4-8367-4524-B9C5-2B3ACA682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40" name="Freeform 11">
              <a:extLst>
                <a:ext uri="{FF2B5EF4-FFF2-40B4-BE49-F238E27FC236}">
                  <a16:creationId xmlns:a16="http://schemas.microsoft.com/office/drawing/2014/main" id="{38BDB546-CAFB-429D-8D82-4F3AA2891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1" name="Freeform 12">
              <a:extLst>
                <a:ext uri="{FF2B5EF4-FFF2-40B4-BE49-F238E27FC236}">
                  <a16:creationId xmlns:a16="http://schemas.microsoft.com/office/drawing/2014/main" id="{8F202AFF-3597-4A70-9149-0AA2AACBB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2" name="Freeform 13">
              <a:extLst>
                <a:ext uri="{FF2B5EF4-FFF2-40B4-BE49-F238E27FC236}">
                  <a16:creationId xmlns:a16="http://schemas.microsoft.com/office/drawing/2014/main" id="{5B91C985-1FBD-4FEE-8FB4-FBD47CF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3" name="Freeform 14">
              <a:extLst>
                <a:ext uri="{FF2B5EF4-FFF2-40B4-BE49-F238E27FC236}">
                  <a16:creationId xmlns:a16="http://schemas.microsoft.com/office/drawing/2014/main" id="{E045B090-8B4D-4553-997E-D7A7A2B9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4" name="Freeform 15">
              <a:extLst>
                <a:ext uri="{FF2B5EF4-FFF2-40B4-BE49-F238E27FC236}">
                  <a16:creationId xmlns:a16="http://schemas.microsoft.com/office/drawing/2014/main" id="{79661459-591F-41BD-85A7-882DF2E54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5" name="Freeform 16">
              <a:extLst>
                <a:ext uri="{FF2B5EF4-FFF2-40B4-BE49-F238E27FC236}">
                  <a16:creationId xmlns:a16="http://schemas.microsoft.com/office/drawing/2014/main" id="{172E6458-D7F5-4E0B-8098-F3A9B7446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6" name="Freeform 17">
              <a:extLst>
                <a:ext uri="{FF2B5EF4-FFF2-40B4-BE49-F238E27FC236}">
                  <a16:creationId xmlns:a16="http://schemas.microsoft.com/office/drawing/2014/main" id="{5D1FE182-350A-4951-99FA-123B15A19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7" name="Freeform 18">
              <a:extLst>
                <a:ext uri="{FF2B5EF4-FFF2-40B4-BE49-F238E27FC236}">
                  <a16:creationId xmlns:a16="http://schemas.microsoft.com/office/drawing/2014/main" id="{CBFDC3F8-18F5-41F0-9926-097682CEE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8" name="Freeform 19">
              <a:extLst>
                <a:ext uri="{FF2B5EF4-FFF2-40B4-BE49-F238E27FC236}">
                  <a16:creationId xmlns:a16="http://schemas.microsoft.com/office/drawing/2014/main" id="{F4B5A695-E6ED-4C81-A965-0461489F8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9" name="Freeform 20">
              <a:extLst>
                <a:ext uri="{FF2B5EF4-FFF2-40B4-BE49-F238E27FC236}">
                  <a16:creationId xmlns:a16="http://schemas.microsoft.com/office/drawing/2014/main" id="{CF31B175-CBC2-449D-8998-0BA7711E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50" name="Freeform 21">
              <a:extLst>
                <a:ext uri="{FF2B5EF4-FFF2-40B4-BE49-F238E27FC236}">
                  <a16:creationId xmlns:a16="http://schemas.microsoft.com/office/drawing/2014/main" id="{47A691C8-6328-4014-BB1A-CB4824DEB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1" name="Freeform 22">
              <a:extLst>
                <a:ext uri="{FF2B5EF4-FFF2-40B4-BE49-F238E27FC236}">
                  <a16:creationId xmlns:a16="http://schemas.microsoft.com/office/drawing/2014/main" id="{94EADC73-ECA3-447E-8D07-AE215A3C4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3" name="Group 152">
            <a:extLst>
              <a:ext uri="{FF2B5EF4-FFF2-40B4-BE49-F238E27FC236}">
                <a16:creationId xmlns:a16="http://schemas.microsoft.com/office/drawing/2014/main" id="{CDA2558E-94AE-4C16-8CD0-DCF447C987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154" name="Freeform 27">
              <a:extLst>
                <a:ext uri="{FF2B5EF4-FFF2-40B4-BE49-F238E27FC236}">
                  <a16:creationId xmlns:a16="http://schemas.microsoft.com/office/drawing/2014/main" id="{6928DF6B-A616-4A71-B951-9D8EAA775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5" name="Freeform 28">
              <a:extLst>
                <a:ext uri="{FF2B5EF4-FFF2-40B4-BE49-F238E27FC236}">
                  <a16:creationId xmlns:a16="http://schemas.microsoft.com/office/drawing/2014/main" id="{CD6B4E15-CED4-45FA-874A-EA347C912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6" name="Freeform 29">
              <a:extLst>
                <a:ext uri="{FF2B5EF4-FFF2-40B4-BE49-F238E27FC236}">
                  <a16:creationId xmlns:a16="http://schemas.microsoft.com/office/drawing/2014/main" id="{A4EE38F8-BF90-4D7F-8691-89ED516D7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7" name="Freeform 30">
              <a:extLst>
                <a:ext uri="{FF2B5EF4-FFF2-40B4-BE49-F238E27FC236}">
                  <a16:creationId xmlns:a16="http://schemas.microsoft.com/office/drawing/2014/main" id="{2889210F-D6E4-4311-8BF3-DAD3FF49A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8" name="Freeform 31">
              <a:extLst>
                <a:ext uri="{FF2B5EF4-FFF2-40B4-BE49-F238E27FC236}">
                  <a16:creationId xmlns:a16="http://schemas.microsoft.com/office/drawing/2014/main" id="{44641BAA-087D-4656-8D6F-EA70FB67F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9" name="Freeform 32">
              <a:extLst>
                <a:ext uri="{FF2B5EF4-FFF2-40B4-BE49-F238E27FC236}">
                  <a16:creationId xmlns:a16="http://schemas.microsoft.com/office/drawing/2014/main" id="{DCEB55E2-FCCA-48F5-917E-8B3F26EC8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60" name="Freeform 33">
              <a:extLst>
                <a:ext uri="{FF2B5EF4-FFF2-40B4-BE49-F238E27FC236}">
                  <a16:creationId xmlns:a16="http://schemas.microsoft.com/office/drawing/2014/main" id="{45869B9E-3378-49CB-8EE1-FECA7D780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1" name="Freeform 34">
              <a:extLst>
                <a:ext uri="{FF2B5EF4-FFF2-40B4-BE49-F238E27FC236}">
                  <a16:creationId xmlns:a16="http://schemas.microsoft.com/office/drawing/2014/main" id="{3497B8C7-AB4A-40B7-A86E-112D90CC6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62" name="Freeform 35">
              <a:extLst>
                <a:ext uri="{FF2B5EF4-FFF2-40B4-BE49-F238E27FC236}">
                  <a16:creationId xmlns:a16="http://schemas.microsoft.com/office/drawing/2014/main" id="{D5A7E348-C28C-4626-9026-59B6B9F7A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3" name="Freeform 36">
              <a:extLst>
                <a:ext uri="{FF2B5EF4-FFF2-40B4-BE49-F238E27FC236}">
                  <a16:creationId xmlns:a16="http://schemas.microsoft.com/office/drawing/2014/main" id="{A4FF1CA0-E6B1-4861-A2CD-144E06299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4" name="Freeform 37">
              <a:extLst>
                <a:ext uri="{FF2B5EF4-FFF2-40B4-BE49-F238E27FC236}">
                  <a16:creationId xmlns:a16="http://schemas.microsoft.com/office/drawing/2014/main" id="{774FF261-7109-4B0E-B24B-622F4209C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5" name="Freeform 38">
              <a:extLst>
                <a:ext uri="{FF2B5EF4-FFF2-40B4-BE49-F238E27FC236}">
                  <a16:creationId xmlns:a16="http://schemas.microsoft.com/office/drawing/2014/main" id="{3ECECA25-954F-4011-ADFF-BBFC4A00D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pic>
        <p:nvPicPr>
          <p:cNvPr id="3076" name="Picture 4" descr="Tribal and environmental advocates celebrate the first water flow down the  Eklutna River in decades">
            <a:extLst>
              <a:ext uri="{FF2B5EF4-FFF2-40B4-BE49-F238E27FC236}">
                <a16:creationId xmlns:a16="http://schemas.microsoft.com/office/drawing/2014/main" id="{D59A0D53-D131-3044-8DB0-6D3CB40B3A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5" r="9017" b="2"/>
          <a:stretch/>
        </p:blipFill>
        <p:spPr bwMode="auto">
          <a:xfrm>
            <a:off x="20" y="10"/>
            <a:ext cx="4646965" cy="3428990"/>
          </a:xfrm>
          <a:prstGeom prst="rect">
            <a:avLst/>
          </a:prstGeom>
          <a:noFill/>
          <a:extLst>
            <a:ext uri="{909E8E84-426E-40DD-AFC4-6F175D3DCCD1}">
              <a14:hiddenFill xmlns:a14="http://schemas.microsoft.com/office/drawing/2010/main">
                <a:solidFill>
                  <a:srgbClr val="FFFFFF"/>
                </a:solidFill>
              </a14:hiddenFill>
            </a:ext>
          </a:extLst>
        </p:spPr>
      </p:pic>
      <p:sp>
        <p:nvSpPr>
          <p:cNvPr id="167" name="Rectangle 166">
            <a:extLst>
              <a:ext uri="{FF2B5EF4-FFF2-40B4-BE49-F238E27FC236}">
                <a16:creationId xmlns:a16="http://schemas.microsoft.com/office/drawing/2014/main" id="{6D0FFBDB-89D1-4050-8FE5-AFC94C07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9" name="Freeform 11">
            <a:extLst>
              <a:ext uri="{FF2B5EF4-FFF2-40B4-BE49-F238E27FC236}">
                <a16:creationId xmlns:a16="http://schemas.microsoft.com/office/drawing/2014/main" id="{75823B85-53D1-46E0-BC58-872776B5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3074" name="Picture 2" descr="About Us — Restoring the Eklutna River">
            <a:extLst>
              <a:ext uri="{FF2B5EF4-FFF2-40B4-BE49-F238E27FC236}">
                <a16:creationId xmlns:a16="http://schemas.microsoft.com/office/drawing/2014/main" id="{10B4E7E6-9A6A-1C47-AE04-AECBB64D61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25" r="-4" b="10882"/>
          <a:stretch/>
        </p:blipFill>
        <p:spPr bwMode="auto">
          <a:xfrm>
            <a:off x="20" y="3429000"/>
            <a:ext cx="4646965" cy="3429000"/>
          </a:xfrm>
          <a:prstGeom prst="rect">
            <a:avLst/>
          </a:prstGeom>
          <a:noFill/>
          <a:extLst>
            <a:ext uri="{909E8E84-426E-40DD-AFC4-6F175D3DCCD1}">
              <a14:hiddenFill xmlns:a14="http://schemas.microsoft.com/office/drawing/2010/main">
                <a:solidFill>
                  <a:srgbClr val="FFFFFF"/>
                </a:solidFill>
              </a14:hiddenFill>
            </a:ext>
          </a:extLst>
        </p:spPr>
      </p:pic>
      <p:cxnSp>
        <p:nvCxnSpPr>
          <p:cNvPr id="171" name="Straight Connector 170">
            <a:extLst>
              <a:ext uri="{FF2B5EF4-FFF2-40B4-BE49-F238E27FC236}">
                <a16:creationId xmlns:a16="http://schemas.microsoft.com/office/drawing/2014/main" id="{81F86B2C-5FF7-48E0-B5B0-ABEA39A1E2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4662638"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D6D1526-A9EA-7A46-B16E-106DFBAC4B4A}"/>
              </a:ext>
            </a:extLst>
          </p:cNvPr>
          <p:cNvSpPr>
            <a:spLocks noGrp="1"/>
          </p:cNvSpPr>
          <p:nvPr>
            <p:ph idx="1"/>
          </p:nvPr>
        </p:nvSpPr>
        <p:spPr>
          <a:xfrm>
            <a:off x="6342459" y="1221672"/>
            <a:ext cx="5162152" cy="4689550"/>
          </a:xfrm>
        </p:spPr>
        <p:txBody>
          <a:bodyPr>
            <a:normAutofit/>
          </a:bodyPr>
          <a:lstStyle/>
          <a:p>
            <a:r>
              <a:rPr lang="en-US" sz="2000" dirty="0"/>
              <a:t>1929 dam: limited salmon to below the lower dam site. Elders remember salmon of all species in the lower Eklutna into the 1950s</a:t>
            </a:r>
          </a:p>
          <a:p>
            <a:r>
              <a:rPr lang="en-US" sz="2000" dirty="0"/>
              <a:t>1955 diversion: loss of winter rearing habitat, siltation, lack of gravel, low water quantity and quality</a:t>
            </a:r>
          </a:p>
          <a:p>
            <a:r>
              <a:rPr lang="en-US" sz="2000" dirty="0"/>
              <a:t>Elders including Lee Stephan and Maria Coleman remember salmon in the River into the 1970s</a:t>
            </a:r>
          </a:p>
        </p:txBody>
      </p:sp>
    </p:spTree>
    <p:extLst>
      <p:ext uri="{BB962C8B-B14F-4D97-AF65-F5344CB8AC3E}">
        <p14:creationId xmlns:p14="http://schemas.microsoft.com/office/powerpoint/2010/main" val="86443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3" name="Rectangle 72">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098" name="Picture 2" descr="Alaska Federation of Natives Endorses Eklutna Restoration | The  Conservation Fund">
            <a:extLst>
              <a:ext uri="{FF2B5EF4-FFF2-40B4-BE49-F238E27FC236}">
                <a16:creationId xmlns:a16="http://schemas.microsoft.com/office/drawing/2014/main" id="{A97C5A4B-8ADF-BB47-96A5-CF3E1DCB46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622" r="32810" b="-1"/>
          <a:stretch/>
        </p:blipFill>
        <p:spPr bwMode="auto">
          <a:xfrm>
            <a:off x="8229598" y="10"/>
            <a:ext cx="3962401"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9C75C1A8-68A7-8041-9D7B-E83BB18E52E5}"/>
              </a:ext>
            </a:extLst>
          </p:cNvPr>
          <p:cNvSpPr>
            <a:spLocks noGrp="1"/>
          </p:cNvSpPr>
          <p:nvPr>
            <p:ph type="title"/>
          </p:nvPr>
        </p:nvSpPr>
        <p:spPr>
          <a:xfrm>
            <a:off x="541867" y="787400"/>
            <a:ext cx="7145866" cy="778933"/>
          </a:xfrm>
        </p:spPr>
        <p:txBody>
          <a:bodyPr anchor="ctr">
            <a:normAutofit/>
          </a:bodyPr>
          <a:lstStyle/>
          <a:p>
            <a:r>
              <a:rPr lang="en-US" sz="3200" dirty="0">
                <a:solidFill>
                  <a:srgbClr val="FEFFFF"/>
                </a:solidFill>
              </a:rPr>
              <a:t>Eklutna </a:t>
            </a:r>
          </a:p>
        </p:txBody>
      </p:sp>
      <p:sp>
        <p:nvSpPr>
          <p:cNvPr id="3" name="Content Placeholder 2">
            <a:extLst>
              <a:ext uri="{FF2B5EF4-FFF2-40B4-BE49-F238E27FC236}">
                <a16:creationId xmlns:a16="http://schemas.microsoft.com/office/drawing/2014/main" id="{8476319E-C38C-BF43-9B6A-AC19BC5C6DFE}"/>
              </a:ext>
            </a:extLst>
          </p:cNvPr>
          <p:cNvSpPr>
            <a:spLocks noGrp="1"/>
          </p:cNvSpPr>
          <p:nvPr>
            <p:ph idx="1"/>
          </p:nvPr>
        </p:nvSpPr>
        <p:spPr>
          <a:xfrm>
            <a:off x="318978" y="1822552"/>
            <a:ext cx="7632326" cy="4710770"/>
          </a:xfrm>
        </p:spPr>
        <p:txBody>
          <a:bodyPr>
            <a:noAutofit/>
          </a:bodyPr>
          <a:lstStyle/>
          <a:p>
            <a:pPr>
              <a:lnSpc>
                <a:spcPct val="90000"/>
              </a:lnSpc>
            </a:pPr>
            <a:r>
              <a:rPr lang="en-US" dirty="0">
                <a:solidFill>
                  <a:srgbClr val="FEFFFF"/>
                </a:solidFill>
              </a:rPr>
              <a:t>1961 tribal government organized as Native Village of Eklutna</a:t>
            </a:r>
          </a:p>
          <a:p>
            <a:pPr>
              <a:lnSpc>
                <a:spcPct val="90000"/>
              </a:lnSpc>
            </a:pPr>
            <a:r>
              <a:rPr lang="en-US" dirty="0">
                <a:solidFill>
                  <a:srgbClr val="FEFFFF"/>
                </a:solidFill>
              </a:rPr>
              <a:t>Federal power projects transferred to State administration in 1967. Federal water right traveled with the project.</a:t>
            </a:r>
          </a:p>
          <a:p>
            <a:pPr>
              <a:lnSpc>
                <a:spcPct val="90000"/>
              </a:lnSpc>
            </a:pPr>
            <a:r>
              <a:rPr lang="en-US" dirty="0">
                <a:solidFill>
                  <a:srgbClr val="FEFFFF"/>
                </a:solidFill>
              </a:rPr>
              <a:t>1971 ANCSA created Eklutna Inc, a Native village corporation. </a:t>
            </a:r>
            <a:r>
              <a:rPr lang="en-US" b="1" dirty="0">
                <a:solidFill>
                  <a:srgbClr val="FEFFFF"/>
                </a:solidFill>
              </a:rPr>
              <a:t>The corporation owns the land around the River and the Lake</a:t>
            </a:r>
            <a:r>
              <a:rPr lang="en-US" dirty="0">
                <a:solidFill>
                  <a:srgbClr val="FEFFFF"/>
                </a:solidFill>
              </a:rPr>
              <a:t>, State has management authority for 27,000 acres (NALA)</a:t>
            </a:r>
          </a:p>
          <a:p>
            <a:pPr>
              <a:lnSpc>
                <a:spcPct val="90000"/>
              </a:lnSpc>
            </a:pPr>
            <a:r>
              <a:rPr lang="en-US" dirty="0">
                <a:solidFill>
                  <a:srgbClr val="FEFFFF"/>
                </a:solidFill>
              </a:rPr>
              <a:t>In process of sale to state entities (1987), fish and wildlife agencies were consulted; NMFS identified loss of sockeye run in the Eklutna system, caused by 1929 project, never mitigated. </a:t>
            </a:r>
          </a:p>
          <a:p>
            <a:pPr>
              <a:lnSpc>
                <a:spcPct val="90000"/>
              </a:lnSpc>
            </a:pPr>
            <a:r>
              <a:rPr lang="en-US" b="1" dirty="0">
                <a:solidFill>
                  <a:srgbClr val="FEFFFF"/>
                </a:solidFill>
              </a:rPr>
              <a:t>1991 Fish &amp; Wildlife Agreement required 3 new owners plan to mitigate impacts to fish and wildlife in 25 years (2022), begin implementation in 30 years (2027), and complete implementation in 35 years (2032)</a:t>
            </a:r>
          </a:p>
          <a:p>
            <a:pPr>
              <a:lnSpc>
                <a:spcPct val="90000"/>
              </a:lnSpc>
            </a:pPr>
            <a:r>
              <a:rPr lang="en-US" dirty="0">
                <a:solidFill>
                  <a:srgbClr val="FEFFFF"/>
                </a:solidFill>
              </a:rPr>
              <a:t>In 2003, NVE applied for water rights to create instream flow reservations for salmonids, not yet adjudicated</a:t>
            </a:r>
          </a:p>
        </p:txBody>
      </p:sp>
    </p:spTree>
    <p:extLst>
      <p:ext uri="{BB962C8B-B14F-4D97-AF65-F5344CB8AC3E}">
        <p14:creationId xmlns:p14="http://schemas.microsoft.com/office/powerpoint/2010/main" val="3225776414"/>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865C4B-69E4-C94B-AA97-D7096EA9D92B}"/>
              </a:ext>
            </a:extLst>
          </p:cNvPr>
          <p:cNvPicPr>
            <a:picLocks noChangeAspect="1"/>
          </p:cNvPicPr>
          <p:nvPr/>
        </p:nvPicPr>
        <p:blipFill>
          <a:blip r:embed="rId3"/>
          <a:stretch>
            <a:fillRect/>
          </a:stretch>
        </p:blipFill>
        <p:spPr>
          <a:xfrm>
            <a:off x="0" y="1057275"/>
            <a:ext cx="6024129" cy="4451978"/>
          </a:xfrm>
          <a:prstGeom prst="rect">
            <a:avLst/>
          </a:prstGeom>
        </p:spPr>
      </p:pic>
      <p:pic>
        <p:nvPicPr>
          <p:cNvPr id="5" name="Picture 4">
            <a:extLst>
              <a:ext uri="{FF2B5EF4-FFF2-40B4-BE49-F238E27FC236}">
                <a16:creationId xmlns:a16="http://schemas.microsoft.com/office/drawing/2014/main" id="{5915FD00-83C9-464A-AA1E-4C44EC87858B}"/>
              </a:ext>
            </a:extLst>
          </p:cNvPr>
          <p:cNvPicPr>
            <a:picLocks noChangeAspect="1"/>
          </p:cNvPicPr>
          <p:nvPr/>
        </p:nvPicPr>
        <p:blipFill>
          <a:blip r:embed="rId4"/>
          <a:stretch>
            <a:fillRect/>
          </a:stretch>
        </p:blipFill>
        <p:spPr>
          <a:xfrm>
            <a:off x="6226643" y="1057275"/>
            <a:ext cx="5965357" cy="4451978"/>
          </a:xfrm>
          <a:prstGeom prst="rect">
            <a:avLst/>
          </a:prstGeom>
        </p:spPr>
      </p:pic>
      <p:sp>
        <p:nvSpPr>
          <p:cNvPr id="2" name="TextBox 1">
            <a:extLst>
              <a:ext uri="{FF2B5EF4-FFF2-40B4-BE49-F238E27FC236}">
                <a16:creationId xmlns:a16="http://schemas.microsoft.com/office/drawing/2014/main" id="{3B651F8C-19EA-7C41-AE41-21830674CE0C}"/>
              </a:ext>
            </a:extLst>
          </p:cNvPr>
          <p:cNvSpPr txBox="1"/>
          <p:nvPr/>
        </p:nvSpPr>
        <p:spPr>
          <a:xfrm>
            <a:off x="74427" y="5509253"/>
            <a:ext cx="8484781" cy="923330"/>
          </a:xfrm>
          <a:prstGeom prst="rect">
            <a:avLst/>
          </a:prstGeom>
          <a:noFill/>
        </p:spPr>
        <p:txBody>
          <a:bodyPr wrap="square" rtlCol="0">
            <a:spAutoFit/>
          </a:bodyPr>
          <a:lstStyle/>
          <a:p>
            <a:r>
              <a:rPr lang="en-US" dirty="0"/>
              <a:t>Land ownership maps from the “Eklutna Hydroelectric Project: 1991 Fish &amp; Wildlife Agreement Implementation,” September 2020, pgs. 129-130</a:t>
            </a:r>
          </a:p>
          <a:p>
            <a:endParaRPr lang="en-US" dirty="0"/>
          </a:p>
        </p:txBody>
      </p:sp>
    </p:spTree>
    <p:extLst>
      <p:ext uri="{BB962C8B-B14F-4D97-AF65-F5344CB8AC3E}">
        <p14:creationId xmlns:p14="http://schemas.microsoft.com/office/powerpoint/2010/main" val="4199863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D7EC9-2804-A246-A7F5-0F6DB3B8BB0C}"/>
              </a:ext>
            </a:extLst>
          </p:cNvPr>
          <p:cNvSpPr>
            <a:spLocks noGrp="1"/>
          </p:cNvSpPr>
          <p:nvPr>
            <p:ph type="title"/>
          </p:nvPr>
        </p:nvSpPr>
        <p:spPr/>
        <p:txBody>
          <a:bodyPr/>
          <a:lstStyle/>
          <a:p>
            <a:r>
              <a:rPr lang="en-US" dirty="0"/>
              <a:t>Removing the lower dam</a:t>
            </a:r>
          </a:p>
        </p:txBody>
      </p:sp>
      <p:sp>
        <p:nvSpPr>
          <p:cNvPr id="3" name="Content Placeholder 2">
            <a:extLst>
              <a:ext uri="{FF2B5EF4-FFF2-40B4-BE49-F238E27FC236}">
                <a16:creationId xmlns:a16="http://schemas.microsoft.com/office/drawing/2014/main" id="{95AAD880-EFC0-6048-A66A-14E221A8B9E8}"/>
              </a:ext>
            </a:extLst>
          </p:cNvPr>
          <p:cNvSpPr>
            <a:spLocks noGrp="1"/>
          </p:cNvSpPr>
          <p:nvPr>
            <p:ph idx="1"/>
          </p:nvPr>
        </p:nvSpPr>
        <p:spPr>
          <a:xfrm>
            <a:off x="2589212" y="1540189"/>
            <a:ext cx="3676909" cy="3777622"/>
          </a:xfrm>
        </p:spPr>
        <p:txBody>
          <a:bodyPr>
            <a:normAutofit/>
          </a:bodyPr>
          <a:lstStyle/>
          <a:p>
            <a:r>
              <a:rPr lang="en-US" sz="2000" dirty="0"/>
              <a:t>Eklutna, Inc. and Conservation Fund raised $7.5 million to remove the lower dam in 2018, which had been blocking fish passage since 1929</a:t>
            </a:r>
          </a:p>
        </p:txBody>
      </p:sp>
      <p:pic>
        <p:nvPicPr>
          <p:cNvPr id="4" name="Picture 3">
            <a:extLst>
              <a:ext uri="{FF2B5EF4-FFF2-40B4-BE49-F238E27FC236}">
                <a16:creationId xmlns:a16="http://schemas.microsoft.com/office/drawing/2014/main" id="{4DBC2E83-E6AC-1445-97CE-5FC9F09DB0E4}"/>
              </a:ext>
            </a:extLst>
          </p:cNvPr>
          <p:cNvPicPr>
            <a:picLocks noChangeAspect="1"/>
          </p:cNvPicPr>
          <p:nvPr/>
        </p:nvPicPr>
        <p:blipFill>
          <a:blip r:embed="rId2"/>
          <a:stretch>
            <a:fillRect/>
          </a:stretch>
        </p:blipFill>
        <p:spPr>
          <a:xfrm>
            <a:off x="6436242" y="1668592"/>
            <a:ext cx="5486400" cy="4191000"/>
          </a:xfrm>
          <a:prstGeom prst="rect">
            <a:avLst/>
          </a:prstGeom>
        </p:spPr>
      </p:pic>
    </p:spTree>
    <p:extLst>
      <p:ext uri="{BB962C8B-B14F-4D97-AF65-F5344CB8AC3E}">
        <p14:creationId xmlns:p14="http://schemas.microsoft.com/office/powerpoint/2010/main" val="4084667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59C671B-1B22-4141-A9C0-2E7941FDA7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7B2F5A4B-FA0F-4625-82F7-1D3F11281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9ACB0BAE-722F-4C91-8C2A-44EF768E8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C3AC4D9F-59AC-421A-9FF3-C936CEC439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797BCE03-677D-4D65-A4D1-1FD721DD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D007E5D0-0B4E-4094-988C-9917146C2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024DB804-C06B-4A0A-AC43-6BCCB7D76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B51DC17A-305E-486E-A527-5E8068E9EF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B6CCA716-6D46-4523-BF96-FF1B0C546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632B09A-D30C-4268-B28B-ACD6127630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FC839A4-228B-4EC0-8AF4-D8E38ECE6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8FFB1A1-5BB5-4551-87CD-F3365E6FE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D05AF173-8E70-41FA-9254-DF9AC3DDA2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1D56A4CE-A3F4-4CFF-9A65-C029AC17B7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DF669161-0B30-4C76-96BF-962027487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A5232353-CF7C-44DD-8BEE-1C8FF54CD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AEA6CAE2-8741-4E88-A632-69C2B2EC5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014AC37D-4388-4AE6-9D4D-CCD99A60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7FE084B0-333E-4F7C-83F1-F7D132527D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FDCFCB98-2E3A-4227-823C-80489BB284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52F94DE-A6A3-4463-BE05-34281F1C8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6EA21FA-886F-43CF-9D44-C1342F305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88C821A5-BCF7-47FE-894F-0ADC5F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F8337ECE-206A-472E-AFC4-0F230C91E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90BB2EC4-D043-4B43-87E7-723A787EE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04013015-AF71-47BC-BE4D-ED9EFA24FF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71B30B18-D920-4E3E-B931-1F310244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C70EF50A-66E6-460A-8AF9-47A10D0D9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1" name="Rectangle 40">
            <a:extLst>
              <a:ext uri="{FF2B5EF4-FFF2-40B4-BE49-F238E27FC236}">
                <a16:creationId xmlns:a16="http://schemas.microsoft.com/office/drawing/2014/main" id="{01520B72-94C4-4ABB-AC64-A3382705B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C6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9A64CBFD-D6E8-4E6A-8F66-1948BED33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iver running through a rocky area&#10;&#10;Description automatically generated with low confidence">
            <a:extLst>
              <a:ext uri="{FF2B5EF4-FFF2-40B4-BE49-F238E27FC236}">
                <a16:creationId xmlns:a16="http://schemas.microsoft.com/office/drawing/2014/main" id="{2605BCD9-DE3A-3F4B-9CD4-3E27926D08BD}"/>
              </a:ext>
            </a:extLst>
          </p:cNvPr>
          <p:cNvPicPr>
            <a:picLocks noChangeAspect="1"/>
          </p:cNvPicPr>
          <p:nvPr/>
        </p:nvPicPr>
        <p:blipFill>
          <a:blip r:embed="rId2"/>
          <a:stretch>
            <a:fillRect/>
          </a:stretch>
        </p:blipFill>
        <p:spPr>
          <a:xfrm>
            <a:off x="3357302" y="628793"/>
            <a:ext cx="4178299" cy="5571066"/>
          </a:xfrm>
          <a:prstGeom prst="rect">
            <a:avLst/>
          </a:prstGeom>
        </p:spPr>
      </p:pic>
      <p:sp>
        <p:nvSpPr>
          <p:cNvPr id="6" name="TextBox 5">
            <a:extLst>
              <a:ext uri="{FF2B5EF4-FFF2-40B4-BE49-F238E27FC236}">
                <a16:creationId xmlns:a16="http://schemas.microsoft.com/office/drawing/2014/main" id="{4879B357-126F-A656-048C-7CA388C85A2C}"/>
              </a:ext>
            </a:extLst>
          </p:cNvPr>
          <p:cNvSpPr txBox="1"/>
          <p:nvPr/>
        </p:nvSpPr>
        <p:spPr>
          <a:xfrm>
            <a:off x="7829733" y="967502"/>
            <a:ext cx="3859875" cy="4893647"/>
          </a:xfrm>
          <a:prstGeom prst="rect">
            <a:avLst/>
          </a:prstGeom>
          <a:noFill/>
        </p:spPr>
        <p:txBody>
          <a:bodyPr wrap="square" rtlCol="0">
            <a:spAutoFit/>
          </a:bodyPr>
          <a:lstStyle/>
          <a:p>
            <a:r>
              <a:rPr lang="en-US" sz="2000" dirty="0"/>
              <a:t>Hydro companies released water in Sept 2021, as part of the studies required by the 1991 agreement.</a:t>
            </a:r>
          </a:p>
          <a:p>
            <a:endParaRPr lang="en-US" sz="2000" dirty="0"/>
          </a:p>
          <a:p>
            <a:r>
              <a:rPr lang="en-US" sz="2000" dirty="0"/>
              <a:t>This was the first time water was flowing in the full stretch of the Eklutna since 1929!</a:t>
            </a:r>
          </a:p>
          <a:p>
            <a:endParaRPr lang="en-US" sz="2000" dirty="0"/>
          </a:p>
          <a:p>
            <a:r>
              <a:rPr lang="en-US" sz="2000" dirty="0"/>
              <a:t>No release was approved in 2022.</a:t>
            </a:r>
          </a:p>
          <a:p>
            <a:endParaRPr lang="en-US" sz="2000" dirty="0"/>
          </a:p>
          <a:p>
            <a:r>
              <a:rPr lang="en-US" sz="2000" dirty="0"/>
              <a:t>Studies of the impact of the 2021 release are ongoing.</a:t>
            </a:r>
          </a:p>
          <a:p>
            <a:endParaRPr lang="en-US" dirty="0"/>
          </a:p>
          <a:p>
            <a:r>
              <a:rPr lang="en-US" sz="1400" dirty="0"/>
              <a:t>L: water flowing in the Eklutna River, 9/2021</a:t>
            </a:r>
          </a:p>
        </p:txBody>
      </p:sp>
    </p:spTree>
    <p:extLst>
      <p:ext uri="{BB962C8B-B14F-4D97-AF65-F5344CB8AC3E}">
        <p14:creationId xmlns:p14="http://schemas.microsoft.com/office/powerpoint/2010/main" val="1662619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0B56-BA31-C1EB-F2CA-92AA72F8D80B}"/>
              </a:ext>
            </a:extLst>
          </p:cNvPr>
          <p:cNvSpPr>
            <a:spLocks noGrp="1"/>
          </p:cNvSpPr>
          <p:nvPr>
            <p:ph type="title"/>
          </p:nvPr>
        </p:nvSpPr>
        <p:spPr>
          <a:xfrm>
            <a:off x="2036333" y="624110"/>
            <a:ext cx="8911687" cy="1280890"/>
          </a:xfrm>
        </p:spPr>
        <p:txBody>
          <a:bodyPr/>
          <a:lstStyle/>
          <a:p>
            <a:r>
              <a:rPr lang="en-US" dirty="0"/>
              <a:t>A moment of reckoning</a:t>
            </a:r>
          </a:p>
        </p:txBody>
      </p:sp>
      <p:sp>
        <p:nvSpPr>
          <p:cNvPr id="3" name="Content Placeholder 2">
            <a:extLst>
              <a:ext uri="{FF2B5EF4-FFF2-40B4-BE49-F238E27FC236}">
                <a16:creationId xmlns:a16="http://schemas.microsoft.com/office/drawing/2014/main" id="{EE1D0A29-E1B4-07AE-93AF-8FE760EEDD4F}"/>
              </a:ext>
            </a:extLst>
          </p:cNvPr>
          <p:cNvSpPr>
            <a:spLocks noGrp="1"/>
          </p:cNvSpPr>
          <p:nvPr>
            <p:ph idx="1"/>
          </p:nvPr>
        </p:nvSpPr>
        <p:spPr>
          <a:xfrm>
            <a:off x="2200940" y="1467293"/>
            <a:ext cx="9805530" cy="5251559"/>
          </a:xfrm>
        </p:spPr>
        <p:txBody>
          <a:bodyPr>
            <a:normAutofit fontScale="77500" lnSpcReduction="20000"/>
          </a:bodyPr>
          <a:lstStyle/>
          <a:p>
            <a:r>
              <a:rPr lang="en-US" sz="2200" dirty="0"/>
              <a:t>Truth and Reconciliation– Truth and Healing Council, Reparations Commission, Statue toppling, emphasis on police accountability, Boarding School recognition, 1619 Project…and more</a:t>
            </a:r>
          </a:p>
          <a:p>
            <a:r>
              <a:rPr lang="en-US" sz="2200" dirty="0"/>
              <a:t>Adding to that conversation--- the history of hydroelectric infrastructure imposed with no Free, Prior, and Informed Consent, and its ongoing impacts, exacerbated by climatic change and water quality concerns</a:t>
            </a:r>
          </a:p>
          <a:p>
            <a:r>
              <a:rPr lang="en-US" sz="2200" dirty="0"/>
              <a:t>Project goals:</a:t>
            </a:r>
          </a:p>
          <a:p>
            <a:pPr lvl="1"/>
            <a:r>
              <a:rPr lang="en-US" sz="2200" dirty="0"/>
              <a:t>Place each River/ project in deep historical context, documenting the ways in which the water and the human community were manipulated to benefit a generally narrow “public” that did not include Indigenous peoples or people of color. </a:t>
            </a:r>
          </a:p>
          <a:p>
            <a:pPr lvl="1"/>
            <a:r>
              <a:rPr lang="en-US" sz="2200" dirty="0"/>
              <a:t>Identify the institutions, processes, relationships, funding, that are supporting multi-year dam removal and river restoration efforts. </a:t>
            </a:r>
          </a:p>
          <a:p>
            <a:pPr lvl="1"/>
            <a:r>
              <a:rPr lang="en-US" sz="2200" dirty="0"/>
              <a:t>Inform inclusive, historically-responsive policy development that recognizes Indigenous leadership of large-scale dam removal and river restoration projects.</a:t>
            </a:r>
          </a:p>
          <a:p>
            <a:pPr lvl="1"/>
            <a:r>
              <a:rPr lang="en-US" sz="2200" dirty="0"/>
              <a:t>Develop tools to support collaborative dam removal with and by tribal partners.</a:t>
            </a:r>
          </a:p>
          <a:p>
            <a:pPr lvl="1"/>
            <a:r>
              <a:rPr lang="en-US" sz="2200" dirty="0"/>
              <a:t>Advocate for additional funding and policy support for tribally-led dam removal and restoration. </a:t>
            </a:r>
          </a:p>
          <a:p>
            <a:pPr marL="457200" lvl="1" indent="0" algn="ctr">
              <a:buNone/>
            </a:pPr>
            <a:r>
              <a:rPr lang="en-US" sz="2200" i="1" dirty="0"/>
              <a:t>From dams as a tool of removal, to dam removal as a way to sustain people and communities.</a:t>
            </a:r>
          </a:p>
          <a:p>
            <a:pPr lvl="1"/>
            <a:endParaRPr lang="en-US" dirty="0"/>
          </a:p>
          <a:p>
            <a:endParaRPr lang="en-US" dirty="0"/>
          </a:p>
        </p:txBody>
      </p:sp>
    </p:spTree>
    <p:extLst>
      <p:ext uri="{BB962C8B-B14F-4D97-AF65-F5344CB8AC3E}">
        <p14:creationId xmlns:p14="http://schemas.microsoft.com/office/powerpoint/2010/main" val="345113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1D5F0-F622-F54D-A135-EBB299338FF7}"/>
              </a:ext>
            </a:extLst>
          </p:cNvPr>
          <p:cNvSpPr>
            <a:spLocks noGrp="1"/>
          </p:cNvSpPr>
          <p:nvPr>
            <p:ph type="title"/>
          </p:nvPr>
        </p:nvSpPr>
        <p:spPr/>
        <p:txBody>
          <a:bodyPr/>
          <a:lstStyle/>
          <a:p>
            <a:r>
              <a:rPr lang="en-US" dirty="0"/>
              <a:t>Eklutna -- considerations</a:t>
            </a:r>
          </a:p>
        </p:txBody>
      </p:sp>
      <p:sp>
        <p:nvSpPr>
          <p:cNvPr id="3" name="Content Placeholder 2">
            <a:extLst>
              <a:ext uri="{FF2B5EF4-FFF2-40B4-BE49-F238E27FC236}">
                <a16:creationId xmlns:a16="http://schemas.microsoft.com/office/drawing/2014/main" id="{2DD01659-BB5B-B64E-9DE5-776E57971732}"/>
              </a:ext>
            </a:extLst>
          </p:cNvPr>
          <p:cNvSpPr>
            <a:spLocks noGrp="1"/>
          </p:cNvSpPr>
          <p:nvPr>
            <p:ph idx="1"/>
          </p:nvPr>
        </p:nvSpPr>
        <p:spPr>
          <a:xfrm>
            <a:off x="2372140" y="1264555"/>
            <a:ext cx="9132472" cy="5106435"/>
          </a:xfrm>
        </p:spPr>
        <p:txBody>
          <a:bodyPr>
            <a:normAutofit fontScale="92500" lnSpcReduction="10000"/>
          </a:bodyPr>
          <a:lstStyle/>
          <a:p>
            <a:r>
              <a:rPr lang="en-US" sz="2200" dirty="0"/>
              <a:t>Approved project (prior to statehood) stopped the flow of the River (with the exception of water contributed by tributaries), and stopped the migration of 5 species of salmon</a:t>
            </a:r>
          </a:p>
          <a:p>
            <a:r>
              <a:rPr lang="en-US" sz="2200" dirty="0"/>
              <a:t>Eklutna Inc owns the land, but not necessarily management authority</a:t>
            </a:r>
          </a:p>
          <a:p>
            <a:r>
              <a:rPr lang="en-US" sz="2200" dirty="0"/>
              <a:t>Project impacts conservation values (bordered by a State Park managed area), and municipal needs</a:t>
            </a:r>
          </a:p>
          <a:p>
            <a:pPr lvl="1"/>
            <a:r>
              <a:rPr lang="en-US" sz="2200" dirty="0"/>
              <a:t>1988, Eklutna Water Project completed, diverting water from the Lake to serve City of Anchorage and private water bottling company</a:t>
            </a:r>
          </a:p>
          <a:p>
            <a:pPr lvl="1"/>
            <a:r>
              <a:rPr lang="en-US" sz="2200" dirty="0"/>
              <a:t>10% of water diverted provides 90% of Anchorage water supply; 90% of water diverted is used for power generation</a:t>
            </a:r>
          </a:p>
          <a:p>
            <a:r>
              <a:rPr lang="en-US" sz="2200" dirty="0"/>
              <a:t>New goals encompass fisheries, hydro, water supply, susbsistence</a:t>
            </a:r>
          </a:p>
          <a:p>
            <a:r>
              <a:rPr lang="en-US" sz="2200" dirty="0"/>
              <a:t>Navigating conflict between hydro generation and outflow</a:t>
            </a:r>
          </a:p>
          <a:p>
            <a:r>
              <a:rPr lang="en-US" sz="2200" dirty="0"/>
              <a:t>Proposals include standardizing flow release to maintain salmon populations, and providing fish passage around the upper dam</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73222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04BE68-1402-8049-81F6-6CA548891023}"/>
              </a:ext>
            </a:extLst>
          </p:cNvPr>
          <p:cNvPicPr>
            <a:picLocks noChangeAspect="1"/>
          </p:cNvPicPr>
          <p:nvPr/>
        </p:nvPicPr>
        <p:blipFill>
          <a:blip r:embed="rId2"/>
          <a:stretch>
            <a:fillRect/>
          </a:stretch>
        </p:blipFill>
        <p:spPr>
          <a:xfrm>
            <a:off x="1622227" y="-1"/>
            <a:ext cx="8911687" cy="6830515"/>
          </a:xfrm>
          <a:prstGeom prst="rect">
            <a:avLst/>
          </a:prstGeom>
        </p:spPr>
      </p:pic>
    </p:spTree>
    <p:extLst>
      <p:ext uri="{BB962C8B-B14F-4D97-AF65-F5344CB8AC3E}">
        <p14:creationId xmlns:p14="http://schemas.microsoft.com/office/powerpoint/2010/main" val="40222985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9A118BC-BA81-4C93-ACF2-98CA894F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 name="Rectangle 22">
            <a:extLst>
              <a:ext uri="{FF2B5EF4-FFF2-40B4-BE49-F238E27FC236}">
                <a16:creationId xmlns:a16="http://schemas.microsoft.com/office/drawing/2014/main" id="{637E1130-C53E-4FDB-8D84-886310389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5048D194-6657-F14C-8AB4-AB9F39E0C47F}"/>
              </a:ext>
            </a:extLst>
          </p:cNvPr>
          <p:cNvPicPr>
            <a:picLocks noChangeAspect="1"/>
          </p:cNvPicPr>
          <p:nvPr/>
        </p:nvPicPr>
        <p:blipFill rotWithShape="1">
          <a:blip r:embed="rId2"/>
          <a:srcRect l="9557" r="13659" b="-3"/>
          <a:stretch/>
        </p:blipFill>
        <p:spPr>
          <a:xfrm>
            <a:off x="8229598" y="-5534"/>
            <a:ext cx="3962402" cy="3431766"/>
          </a:xfrm>
          <a:prstGeom prst="rect">
            <a:avLst/>
          </a:prstGeom>
        </p:spPr>
      </p:pic>
      <p:sp>
        <p:nvSpPr>
          <p:cNvPr id="25" name="Freeform 5">
            <a:extLst>
              <a:ext uri="{FF2B5EF4-FFF2-40B4-BE49-F238E27FC236}">
                <a16:creationId xmlns:a16="http://schemas.microsoft.com/office/drawing/2014/main" id="{B6FD7DC0-5FF7-4A80-9AC3-9AA8CD001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436B2240-CBC2-C34F-A6BD-FF0FDE581562}"/>
              </a:ext>
            </a:extLst>
          </p:cNvPr>
          <p:cNvSpPr>
            <a:spLocks noGrp="1"/>
          </p:cNvSpPr>
          <p:nvPr>
            <p:ph type="title"/>
          </p:nvPr>
        </p:nvSpPr>
        <p:spPr>
          <a:xfrm>
            <a:off x="541867" y="787400"/>
            <a:ext cx="7145866" cy="778933"/>
          </a:xfrm>
        </p:spPr>
        <p:txBody>
          <a:bodyPr anchor="ctr">
            <a:normAutofit/>
          </a:bodyPr>
          <a:lstStyle/>
          <a:p>
            <a:r>
              <a:rPr lang="en-US" sz="3200" dirty="0">
                <a:solidFill>
                  <a:srgbClr val="FEFFFF"/>
                </a:solidFill>
              </a:rPr>
              <a:t>Kwoneesum: Context</a:t>
            </a:r>
          </a:p>
        </p:txBody>
      </p:sp>
      <p:sp>
        <p:nvSpPr>
          <p:cNvPr id="3" name="Content Placeholder 2">
            <a:extLst>
              <a:ext uri="{FF2B5EF4-FFF2-40B4-BE49-F238E27FC236}">
                <a16:creationId xmlns:a16="http://schemas.microsoft.com/office/drawing/2014/main" id="{10FC19ED-223A-894E-AE9C-1F41A82B56FD}"/>
              </a:ext>
            </a:extLst>
          </p:cNvPr>
          <p:cNvSpPr>
            <a:spLocks noGrp="1"/>
          </p:cNvSpPr>
          <p:nvPr>
            <p:ph idx="1"/>
          </p:nvPr>
        </p:nvSpPr>
        <p:spPr>
          <a:xfrm>
            <a:off x="541867" y="2031999"/>
            <a:ext cx="7145866" cy="4525963"/>
          </a:xfrm>
        </p:spPr>
        <p:txBody>
          <a:bodyPr>
            <a:normAutofit lnSpcReduction="10000"/>
          </a:bodyPr>
          <a:lstStyle/>
          <a:p>
            <a:pPr>
              <a:lnSpc>
                <a:spcPct val="90000"/>
              </a:lnSpc>
            </a:pPr>
            <a:r>
              <a:rPr lang="en-US" dirty="0">
                <a:solidFill>
                  <a:srgbClr val="FEFFFF"/>
                </a:solidFill>
              </a:rPr>
              <a:t>Wildboy Creek, tributary to the Washougal River, southwest Washington State</a:t>
            </a:r>
          </a:p>
          <a:p>
            <a:pPr>
              <a:lnSpc>
                <a:spcPct val="90000"/>
              </a:lnSpc>
            </a:pPr>
            <a:r>
              <a:rPr lang="en-US" dirty="0">
                <a:solidFill>
                  <a:srgbClr val="FEFFFF"/>
                </a:solidFill>
              </a:rPr>
              <a:t>Dam constructed 1964 by Campfire Girls Summer Camp to create 9-acre recreational lake</a:t>
            </a:r>
          </a:p>
          <a:p>
            <a:pPr>
              <a:lnSpc>
                <a:spcPct val="90000"/>
              </a:lnSpc>
            </a:pPr>
            <a:r>
              <a:rPr lang="en-US" dirty="0">
                <a:solidFill>
                  <a:srgbClr val="FEFFFF"/>
                </a:solidFill>
              </a:rPr>
              <a:t>Dam blocks coho salmon, winter and summer steelhead spawning and rearing habitat, increases water temperature, and there are safety concerns for downstream residents</a:t>
            </a:r>
          </a:p>
          <a:p>
            <a:pPr>
              <a:lnSpc>
                <a:spcPct val="90000"/>
              </a:lnSpc>
            </a:pPr>
            <a:r>
              <a:rPr lang="en-US" dirty="0">
                <a:solidFill>
                  <a:srgbClr val="FEFFFF"/>
                </a:solidFill>
              </a:rPr>
              <a:t>2018 WDFW report ranked it priority 55 out of 6,181 fish passage enhancement sites</a:t>
            </a:r>
          </a:p>
          <a:p>
            <a:pPr>
              <a:lnSpc>
                <a:spcPct val="90000"/>
              </a:lnSpc>
            </a:pPr>
            <a:r>
              <a:rPr lang="en-US" dirty="0">
                <a:solidFill>
                  <a:srgbClr val="FEFFFF"/>
                </a:solidFill>
              </a:rPr>
              <a:t>Campfire Girls sold the property  in the 1980s, ultimately purchased by Weyerhauser, which sold it to the Columbia Land Trust in 2020</a:t>
            </a:r>
          </a:p>
          <a:p>
            <a:pPr>
              <a:lnSpc>
                <a:spcPct val="90000"/>
              </a:lnSpc>
            </a:pPr>
            <a:r>
              <a:rPr lang="en-US" dirty="0">
                <a:solidFill>
                  <a:srgbClr val="FEFFFF"/>
                </a:solidFill>
              </a:rPr>
              <a:t>Dam removal would improve water quality, retore salmon habitat. Cowlitz Indian Tribe has created a dam removal design proposal. Working on permitting, with a goal of immediate dam removal </a:t>
            </a:r>
          </a:p>
          <a:p>
            <a:pPr>
              <a:lnSpc>
                <a:spcPct val="90000"/>
              </a:lnSpc>
            </a:pPr>
            <a:endParaRPr lang="en-US" sz="1500" dirty="0">
              <a:solidFill>
                <a:srgbClr val="FEFFFF"/>
              </a:solidFill>
            </a:endParaRPr>
          </a:p>
        </p:txBody>
      </p:sp>
      <p:pic>
        <p:nvPicPr>
          <p:cNvPr id="4" name="Picture 3">
            <a:extLst>
              <a:ext uri="{FF2B5EF4-FFF2-40B4-BE49-F238E27FC236}">
                <a16:creationId xmlns:a16="http://schemas.microsoft.com/office/drawing/2014/main" id="{8F6E3F00-FE4D-324C-BC67-AE12DFD76340}"/>
              </a:ext>
            </a:extLst>
          </p:cNvPr>
          <p:cNvPicPr>
            <a:picLocks noChangeAspect="1"/>
          </p:cNvPicPr>
          <p:nvPr/>
        </p:nvPicPr>
        <p:blipFill rotWithShape="1">
          <a:blip r:embed="rId3"/>
          <a:srcRect l="9288" r="8443" b="-2"/>
          <a:stretch/>
        </p:blipFill>
        <p:spPr>
          <a:xfrm>
            <a:off x="8229598" y="3426232"/>
            <a:ext cx="3962402" cy="3431768"/>
          </a:xfrm>
          <a:prstGeom prst="rect">
            <a:avLst/>
          </a:prstGeom>
        </p:spPr>
      </p:pic>
      <p:cxnSp>
        <p:nvCxnSpPr>
          <p:cNvPr id="27" name="Straight Connector 26">
            <a:extLst>
              <a:ext uri="{FF2B5EF4-FFF2-40B4-BE49-F238E27FC236}">
                <a16:creationId xmlns:a16="http://schemas.microsoft.com/office/drawing/2014/main" id="{7608143B-5494-482A-BCE4-588DC477D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8" y="3426234"/>
            <a:ext cx="3962401" cy="2766"/>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0784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83E2C9-0D93-AE41-9898-6A2DC4C43E7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651414" y="-1044287"/>
            <a:ext cx="6889173" cy="8915400"/>
          </a:xfrm>
          <a:prstGeom prst="rect">
            <a:avLst/>
          </a:prstGeom>
          <a:noFill/>
          <a:ln>
            <a:noFill/>
          </a:ln>
        </p:spPr>
      </p:pic>
    </p:spTree>
    <p:extLst>
      <p:ext uri="{BB962C8B-B14F-4D97-AF65-F5344CB8AC3E}">
        <p14:creationId xmlns:p14="http://schemas.microsoft.com/office/powerpoint/2010/main" val="1495433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2" name="object 2"/>
          <p:cNvPicPr/>
          <p:nvPr/>
        </p:nvPicPr>
        <p:blipFill rotWithShape="1">
          <a:blip r:embed="rId2" cstate="print"/>
          <a:srcRect t="41437" b="16376"/>
          <a:stretch/>
        </p:blipFill>
        <p:spPr>
          <a:xfrm>
            <a:off x="20" y="10"/>
            <a:ext cx="12191980" cy="685799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241D049E-2C7B-4131-B81E-E5B643BD6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8">
            <a:extLst>
              <a:ext uri="{FF2B5EF4-FFF2-40B4-BE49-F238E27FC236}">
                <a16:creationId xmlns:a16="http://schemas.microsoft.com/office/drawing/2014/main" id="{91635463-D121-4B16-AB61-D492DD3F02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object 2"/>
          <p:cNvPicPr/>
          <p:nvPr/>
        </p:nvPicPr>
        <p:blipFill>
          <a:blip r:embed="rId2" cstate="print"/>
          <a:stretch>
            <a:fillRect/>
          </a:stretch>
        </p:blipFill>
        <p:spPr>
          <a:xfrm>
            <a:off x="4006850" y="643467"/>
            <a:ext cx="4178299" cy="5571066"/>
          </a:xfrm>
          <a:prstGeom prst="rect">
            <a:avLst/>
          </a:prstGeom>
        </p:spPr>
      </p:pic>
      <p:sp>
        <p:nvSpPr>
          <p:cNvPr id="3" name="TextBox 2">
            <a:extLst>
              <a:ext uri="{FF2B5EF4-FFF2-40B4-BE49-F238E27FC236}">
                <a16:creationId xmlns:a16="http://schemas.microsoft.com/office/drawing/2014/main" id="{00193B02-7397-B2E3-168D-A2C639D5CFEB}"/>
              </a:ext>
            </a:extLst>
          </p:cNvPr>
          <p:cNvSpPr txBox="1"/>
          <p:nvPr/>
        </p:nvSpPr>
        <p:spPr>
          <a:xfrm>
            <a:off x="8349057" y="5014204"/>
            <a:ext cx="2402958" cy="1200329"/>
          </a:xfrm>
          <a:prstGeom prst="rect">
            <a:avLst/>
          </a:prstGeom>
          <a:noFill/>
        </p:spPr>
        <p:txBody>
          <a:bodyPr wrap="square" rtlCol="0">
            <a:spAutoFit/>
          </a:bodyPr>
          <a:lstStyle/>
          <a:p>
            <a:r>
              <a:rPr lang="en-US" dirty="0"/>
              <a:t>Beaver slide--- some animals are still getting over the dam!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3"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44"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1C5936A1-5A03-9247-B372-4D5393C6F1E1}"/>
              </a:ext>
            </a:extLst>
          </p:cNvPr>
          <p:cNvSpPr>
            <a:spLocks noGrp="1"/>
          </p:cNvSpPr>
          <p:nvPr>
            <p:ph type="title"/>
          </p:nvPr>
        </p:nvSpPr>
        <p:spPr>
          <a:xfrm>
            <a:off x="541867" y="787400"/>
            <a:ext cx="8171190" cy="778933"/>
          </a:xfrm>
        </p:spPr>
        <p:txBody>
          <a:bodyPr anchor="ctr">
            <a:normAutofit fontScale="90000"/>
          </a:bodyPr>
          <a:lstStyle/>
          <a:p>
            <a:r>
              <a:rPr lang="en-US" sz="3200" dirty="0">
                <a:solidFill>
                  <a:srgbClr val="FEFFFF"/>
                </a:solidFill>
              </a:rPr>
              <a:t>Challenges/ questions in creating alternate futures for dams and river restoration…</a:t>
            </a:r>
          </a:p>
        </p:txBody>
      </p:sp>
      <p:sp>
        <p:nvSpPr>
          <p:cNvPr id="3" name="Content Placeholder 2">
            <a:extLst>
              <a:ext uri="{FF2B5EF4-FFF2-40B4-BE49-F238E27FC236}">
                <a16:creationId xmlns:a16="http://schemas.microsoft.com/office/drawing/2014/main" id="{9E42CDF6-2BBC-BE4C-9977-2FD8239DCEA3}"/>
              </a:ext>
            </a:extLst>
          </p:cNvPr>
          <p:cNvSpPr>
            <a:spLocks noGrp="1"/>
          </p:cNvSpPr>
          <p:nvPr>
            <p:ph idx="1"/>
          </p:nvPr>
        </p:nvSpPr>
        <p:spPr>
          <a:xfrm>
            <a:off x="541867" y="1795185"/>
            <a:ext cx="7687732" cy="5040253"/>
          </a:xfrm>
        </p:spPr>
        <p:txBody>
          <a:bodyPr>
            <a:normAutofit fontScale="85000" lnSpcReduction="20000"/>
          </a:bodyPr>
          <a:lstStyle/>
          <a:p>
            <a:pPr>
              <a:lnSpc>
                <a:spcPct val="90000"/>
              </a:lnSpc>
            </a:pPr>
            <a:r>
              <a:rPr lang="en-US" sz="1900" dirty="0">
                <a:solidFill>
                  <a:srgbClr val="FEFFFF"/>
                </a:solidFill>
              </a:rPr>
              <a:t>Building enduring partnerships</a:t>
            </a:r>
          </a:p>
          <a:p>
            <a:pPr lvl="1">
              <a:lnSpc>
                <a:spcPct val="90000"/>
              </a:lnSpc>
            </a:pPr>
            <a:r>
              <a:rPr lang="en-US" sz="1900" dirty="0">
                <a:solidFill>
                  <a:srgbClr val="FEFFFF"/>
                </a:solidFill>
              </a:rPr>
              <a:t>Building trust and agreement between conservation entities and Tribes, and between numerous varied partners who must be involved in dam removals</a:t>
            </a:r>
          </a:p>
          <a:p>
            <a:pPr>
              <a:lnSpc>
                <a:spcPct val="90000"/>
              </a:lnSpc>
            </a:pPr>
            <a:r>
              <a:rPr lang="en-US" sz="1900" dirty="0">
                <a:solidFill>
                  <a:srgbClr val="FEFFFF"/>
                </a:solidFill>
              </a:rPr>
              <a:t>Replacing dam functions</a:t>
            </a:r>
          </a:p>
          <a:p>
            <a:pPr lvl="1">
              <a:lnSpc>
                <a:spcPct val="90000"/>
              </a:lnSpc>
            </a:pPr>
            <a:r>
              <a:rPr lang="en-US" sz="1900" dirty="0">
                <a:solidFill>
                  <a:srgbClr val="FEFFFF"/>
                </a:solidFill>
              </a:rPr>
              <a:t>Water storage, electric provision, recreation/ tourism, flood control--- buffering changes and satisfying customers</a:t>
            </a:r>
          </a:p>
          <a:p>
            <a:pPr>
              <a:lnSpc>
                <a:spcPct val="90000"/>
              </a:lnSpc>
            </a:pPr>
            <a:r>
              <a:rPr lang="en-US" sz="1900" dirty="0">
                <a:solidFill>
                  <a:srgbClr val="FEFFFF"/>
                </a:solidFill>
              </a:rPr>
              <a:t>Contamination</a:t>
            </a:r>
          </a:p>
          <a:p>
            <a:pPr lvl="1">
              <a:lnSpc>
                <a:spcPct val="90000"/>
              </a:lnSpc>
            </a:pPr>
            <a:r>
              <a:rPr lang="en-US" sz="1900" dirty="0">
                <a:solidFill>
                  <a:srgbClr val="FEFFFF"/>
                </a:solidFill>
              </a:rPr>
              <a:t>What is behind the dams? Research, monitoring, risk management and mitigation</a:t>
            </a:r>
          </a:p>
          <a:p>
            <a:pPr>
              <a:lnSpc>
                <a:spcPct val="90000"/>
              </a:lnSpc>
            </a:pPr>
            <a:r>
              <a:rPr lang="en-US" sz="1900" dirty="0">
                <a:solidFill>
                  <a:srgbClr val="FEFFFF"/>
                </a:solidFill>
              </a:rPr>
              <a:t>Engaging with diverse forms of Tribal governance</a:t>
            </a:r>
          </a:p>
          <a:p>
            <a:pPr lvl="1">
              <a:lnSpc>
                <a:spcPct val="90000"/>
              </a:lnSpc>
            </a:pPr>
            <a:r>
              <a:rPr lang="en-US" sz="1900" dirty="0">
                <a:solidFill>
                  <a:srgbClr val="FEFFFF"/>
                </a:solidFill>
              </a:rPr>
              <a:t>Federally recognized and non-federally recognized tribes, Alaska Native corporations and Alaska Native villages</a:t>
            </a:r>
          </a:p>
          <a:p>
            <a:pPr lvl="1">
              <a:lnSpc>
                <a:spcPct val="90000"/>
              </a:lnSpc>
            </a:pPr>
            <a:r>
              <a:rPr lang="en-US" sz="1900" dirty="0">
                <a:solidFill>
                  <a:srgbClr val="FEFFFF"/>
                </a:solidFill>
              </a:rPr>
              <a:t>Role of federal recognition and/or corporate status in developing partnerships, fundraising, alternatives to dam functions, de-commissioning </a:t>
            </a:r>
          </a:p>
          <a:p>
            <a:pPr>
              <a:lnSpc>
                <a:spcPct val="90000"/>
              </a:lnSpc>
            </a:pPr>
            <a:r>
              <a:rPr lang="en-US" sz="1900" dirty="0">
                <a:solidFill>
                  <a:srgbClr val="FEFFFF"/>
                </a:solidFill>
              </a:rPr>
              <a:t>Land Back</a:t>
            </a:r>
          </a:p>
          <a:p>
            <a:pPr lvl="1">
              <a:lnSpc>
                <a:spcPct val="90000"/>
              </a:lnSpc>
            </a:pPr>
            <a:r>
              <a:rPr lang="en-US" sz="1900" dirty="0">
                <a:solidFill>
                  <a:srgbClr val="FEFFFF"/>
                </a:solidFill>
              </a:rPr>
              <a:t>Dams are intertwined with displacement. What are the points of interface between dam removals and the Land Back movement? </a:t>
            </a:r>
          </a:p>
          <a:p>
            <a:pPr>
              <a:lnSpc>
                <a:spcPct val="90000"/>
              </a:lnSpc>
            </a:pPr>
            <a:endParaRPr lang="en-US" sz="1400" dirty="0">
              <a:solidFill>
                <a:srgbClr val="FEFFFF"/>
              </a:solidFill>
            </a:endParaRPr>
          </a:p>
          <a:p>
            <a:pPr>
              <a:lnSpc>
                <a:spcPct val="90000"/>
              </a:lnSpc>
            </a:pPr>
            <a:endParaRPr lang="en-US" sz="1400" dirty="0">
              <a:solidFill>
                <a:srgbClr val="FEFFFF"/>
              </a:solidFill>
            </a:endParaRPr>
          </a:p>
          <a:p>
            <a:pPr>
              <a:lnSpc>
                <a:spcPct val="90000"/>
              </a:lnSpc>
            </a:pPr>
            <a:endParaRPr lang="en-US" sz="1400" dirty="0">
              <a:solidFill>
                <a:srgbClr val="FEFFFF"/>
              </a:solidFill>
            </a:endParaRPr>
          </a:p>
        </p:txBody>
      </p:sp>
      <p:pic>
        <p:nvPicPr>
          <p:cNvPr id="4" name="Picture 3" descr="A person showing a map on a car&#10;&#10;Description automatically generated with low confidence">
            <a:extLst>
              <a:ext uri="{FF2B5EF4-FFF2-40B4-BE49-F238E27FC236}">
                <a16:creationId xmlns:a16="http://schemas.microsoft.com/office/drawing/2014/main" id="{32E4C42E-7F18-D34D-BBA1-F3DDD60E2F93}"/>
              </a:ext>
            </a:extLst>
          </p:cNvPr>
          <p:cNvPicPr>
            <a:picLocks noChangeAspect="1"/>
          </p:cNvPicPr>
          <p:nvPr/>
        </p:nvPicPr>
        <p:blipFill>
          <a:blip r:embed="rId2"/>
          <a:stretch>
            <a:fillRect/>
          </a:stretch>
        </p:blipFill>
        <p:spPr>
          <a:xfrm>
            <a:off x="8713057" y="2127205"/>
            <a:ext cx="3001931" cy="3672086"/>
          </a:xfrm>
          <a:prstGeom prst="rect">
            <a:avLst/>
          </a:prstGeom>
        </p:spPr>
      </p:pic>
    </p:spTree>
    <p:extLst>
      <p:ext uri="{BB962C8B-B14F-4D97-AF65-F5344CB8AC3E}">
        <p14:creationId xmlns:p14="http://schemas.microsoft.com/office/powerpoint/2010/main" val="6755811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7AF9E2D-8F98-4755-895E-D65689F2A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75" name="Group 74">
            <a:extLst>
              <a:ext uri="{FF2B5EF4-FFF2-40B4-BE49-F238E27FC236}">
                <a16:creationId xmlns:a16="http://schemas.microsoft.com/office/drawing/2014/main" id="{94D3C8C4-8367-4524-B9C5-2B3ACA682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76" name="Freeform 11">
              <a:extLst>
                <a:ext uri="{FF2B5EF4-FFF2-40B4-BE49-F238E27FC236}">
                  <a16:creationId xmlns:a16="http://schemas.microsoft.com/office/drawing/2014/main" id="{38BDB546-CAFB-429D-8D82-4F3AA2891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7" name="Freeform 12">
              <a:extLst>
                <a:ext uri="{FF2B5EF4-FFF2-40B4-BE49-F238E27FC236}">
                  <a16:creationId xmlns:a16="http://schemas.microsoft.com/office/drawing/2014/main" id="{8F202AFF-3597-4A70-9149-0AA2AACBB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8" name="Freeform 13">
              <a:extLst>
                <a:ext uri="{FF2B5EF4-FFF2-40B4-BE49-F238E27FC236}">
                  <a16:creationId xmlns:a16="http://schemas.microsoft.com/office/drawing/2014/main" id="{5B91C985-1FBD-4FEE-8FB4-FBD47CF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9" name="Freeform 14">
              <a:extLst>
                <a:ext uri="{FF2B5EF4-FFF2-40B4-BE49-F238E27FC236}">
                  <a16:creationId xmlns:a16="http://schemas.microsoft.com/office/drawing/2014/main" id="{E045B090-8B4D-4553-997E-D7A7A2B9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0" name="Freeform 15">
              <a:extLst>
                <a:ext uri="{FF2B5EF4-FFF2-40B4-BE49-F238E27FC236}">
                  <a16:creationId xmlns:a16="http://schemas.microsoft.com/office/drawing/2014/main" id="{79661459-591F-41BD-85A7-882DF2E54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81" name="Freeform 16">
              <a:extLst>
                <a:ext uri="{FF2B5EF4-FFF2-40B4-BE49-F238E27FC236}">
                  <a16:creationId xmlns:a16="http://schemas.microsoft.com/office/drawing/2014/main" id="{172E6458-D7F5-4E0B-8098-F3A9B7446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2" name="Freeform 17">
              <a:extLst>
                <a:ext uri="{FF2B5EF4-FFF2-40B4-BE49-F238E27FC236}">
                  <a16:creationId xmlns:a16="http://schemas.microsoft.com/office/drawing/2014/main" id="{5D1FE182-350A-4951-99FA-123B15A19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3" name="Freeform 18">
              <a:extLst>
                <a:ext uri="{FF2B5EF4-FFF2-40B4-BE49-F238E27FC236}">
                  <a16:creationId xmlns:a16="http://schemas.microsoft.com/office/drawing/2014/main" id="{CBFDC3F8-18F5-41F0-9926-097682CEE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4" name="Freeform 19">
              <a:extLst>
                <a:ext uri="{FF2B5EF4-FFF2-40B4-BE49-F238E27FC236}">
                  <a16:creationId xmlns:a16="http://schemas.microsoft.com/office/drawing/2014/main" id="{F4B5A695-E6ED-4C81-A965-0461489F8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5" name="Freeform 20">
              <a:extLst>
                <a:ext uri="{FF2B5EF4-FFF2-40B4-BE49-F238E27FC236}">
                  <a16:creationId xmlns:a16="http://schemas.microsoft.com/office/drawing/2014/main" id="{CF31B175-CBC2-449D-8998-0BA7711E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6" name="Freeform 21">
              <a:extLst>
                <a:ext uri="{FF2B5EF4-FFF2-40B4-BE49-F238E27FC236}">
                  <a16:creationId xmlns:a16="http://schemas.microsoft.com/office/drawing/2014/main" id="{47A691C8-6328-4014-BB1A-CB4824DEB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7" name="Freeform 22">
              <a:extLst>
                <a:ext uri="{FF2B5EF4-FFF2-40B4-BE49-F238E27FC236}">
                  <a16:creationId xmlns:a16="http://schemas.microsoft.com/office/drawing/2014/main" id="{94EADC73-ECA3-447E-8D07-AE215A3C4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9" name="Group 88">
            <a:extLst>
              <a:ext uri="{FF2B5EF4-FFF2-40B4-BE49-F238E27FC236}">
                <a16:creationId xmlns:a16="http://schemas.microsoft.com/office/drawing/2014/main" id="{CDA2558E-94AE-4C16-8CD0-DCF447C987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90" name="Freeform 27">
              <a:extLst>
                <a:ext uri="{FF2B5EF4-FFF2-40B4-BE49-F238E27FC236}">
                  <a16:creationId xmlns:a16="http://schemas.microsoft.com/office/drawing/2014/main" id="{6928DF6B-A616-4A71-B951-9D8EAA775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91" name="Freeform 28">
              <a:extLst>
                <a:ext uri="{FF2B5EF4-FFF2-40B4-BE49-F238E27FC236}">
                  <a16:creationId xmlns:a16="http://schemas.microsoft.com/office/drawing/2014/main" id="{CD6B4E15-CED4-45FA-874A-EA347C912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2" name="Freeform 29">
              <a:extLst>
                <a:ext uri="{FF2B5EF4-FFF2-40B4-BE49-F238E27FC236}">
                  <a16:creationId xmlns:a16="http://schemas.microsoft.com/office/drawing/2014/main" id="{A4EE38F8-BF90-4D7F-8691-89ED516D7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3" name="Freeform 30">
              <a:extLst>
                <a:ext uri="{FF2B5EF4-FFF2-40B4-BE49-F238E27FC236}">
                  <a16:creationId xmlns:a16="http://schemas.microsoft.com/office/drawing/2014/main" id="{2889210F-D6E4-4311-8BF3-DAD3FF49A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4" name="Freeform 31">
              <a:extLst>
                <a:ext uri="{FF2B5EF4-FFF2-40B4-BE49-F238E27FC236}">
                  <a16:creationId xmlns:a16="http://schemas.microsoft.com/office/drawing/2014/main" id="{44641BAA-087D-4656-8D6F-EA70FB67F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5" name="Freeform 32">
              <a:extLst>
                <a:ext uri="{FF2B5EF4-FFF2-40B4-BE49-F238E27FC236}">
                  <a16:creationId xmlns:a16="http://schemas.microsoft.com/office/drawing/2014/main" id="{DCEB55E2-FCCA-48F5-917E-8B3F26EC8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6" name="Freeform 33">
              <a:extLst>
                <a:ext uri="{FF2B5EF4-FFF2-40B4-BE49-F238E27FC236}">
                  <a16:creationId xmlns:a16="http://schemas.microsoft.com/office/drawing/2014/main" id="{45869B9E-3378-49CB-8EE1-FECA7D780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7" name="Freeform 34">
              <a:extLst>
                <a:ext uri="{FF2B5EF4-FFF2-40B4-BE49-F238E27FC236}">
                  <a16:creationId xmlns:a16="http://schemas.microsoft.com/office/drawing/2014/main" id="{3497B8C7-AB4A-40B7-A86E-112D90CC6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8" name="Freeform 35">
              <a:extLst>
                <a:ext uri="{FF2B5EF4-FFF2-40B4-BE49-F238E27FC236}">
                  <a16:creationId xmlns:a16="http://schemas.microsoft.com/office/drawing/2014/main" id="{D5A7E348-C28C-4626-9026-59B6B9F7A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9" name="Freeform 36">
              <a:extLst>
                <a:ext uri="{FF2B5EF4-FFF2-40B4-BE49-F238E27FC236}">
                  <a16:creationId xmlns:a16="http://schemas.microsoft.com/office/drawing/2014/main" id="{A4FF1CA0-E6B1-4861-A2CD-144E06299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0" name="Freeform 37">
              <a:extLst>
                <a:ext uri="{FF2B5EF4-FFF2-40B4-BE49-F238E27FC236}">
                  <a16:creationId xmlns:a16="http://schemas.microsoft.com/office/drawing/2014/main" id="{774FF261-7109-4B0E-B24B-622F4209C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01" name="Freeform 38">
              <a:extLst>
                <a:ext uri="{FF2B5EF4-FFF2-40B4-BE49-F238E27FC236}">
                  <a16:creationId xmlns:a16="http://schemas.microsoft.com/office/drawing/2014/main" id="{3ECECA25-954F-4011-ADFF-BBFC4A00D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712418BA-24D4-944D-83BE-9862921C4453}"/>
              </a:ext>
            </a:extLst>
          </p:cNvPr>
          <p:cNvSpPr>
            <a:spLocks noGrp="1"/>
          </p:cNvSpPr>
          <p:nvPr>
            <p:ph type="title"/>
          </p:nvPr>
        </p:nvSpPr>
        <p:spPr>
          <a:xfrm>
            <a:off x="6483096" y="624110"/>
            <a:ext cx="5021516" cy="1280890"/>
          </a:xfrm>
        </p:spPr>
        <p:txBody>
          <a:bodyPr>
            <a:normAutofit/>
          </a:bodyPr>
          <a:lstStyle/>
          <a:p>
            <a:r>
              <a:rPr lang="en-US" dirty="0"/>
              <a:t>Steps forward/ Steps Back</a:t>
            </a:r>
          </a:p>
        </p:txBody>
      </p:sp>
      <p:pic>
        <p:nvPicPr>
          <p:cNvPr id="1028" name="Picture 4">
            <a:extLst>
              <a:ext uri="{FF2B5EF4-FFF2-40B4-BE49-F238E27FC236}">
                <a16:creationId xmlns:a16="http://schemas.microsoft.com/office/drawing/2014/main" id="{9CD1E15B-06F6-5749-94E9-F62D086B2E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 b="1937"/>
          <a:stretch/>
        </p:blipFill>
        <p:spPr bwMode="auto">
          <a:xfrm>
            <a:off x="20" y="10"/>
            <a:ext cx="4646965" cy="3428990"/>
          </a:xfrm>
          <a:prstGeom prst="rect">
            <a:avLst/>
          </a:prstGeom>
          <a:noFill/>
          <a:extLst>
            <a:ext uri="{909E8E84-426E-40DD-AFC4-6F175D3DCCD1}">
              <a14:hiddenFill xmlns:a14="http://schemas.microsoft.com/office/drawing/2010/main">
                <a:solidFill>
                  <a:srgbClr val="FFFFFF"/>
                </a:solidFill>
              </a14:hiddenFill>
            </a:ext>
          </a:extLst>
        </p:spPr>
      </p:pic>
      <p:sp>
        <p:nvSpPr>
          <p:cNvPr id="103" name="Rectangle 102">
            <a:extLst>
              <a:ext uri="{FF2B5EF4-FFF2-40B4-BE49-F238E27FC236}">
                <a16:creationId xmlns:a16="http://schemas.microsoft.com/office/drawing/2014/main" id="{6D0FFBDB-89D1-4050-8FE5-AFC94C07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5" name="Freeform 11">
            <a:extLst>
              <a:ext uri="{FF2B5EF4-FFF2-40B4-BE49-F238E27FC236}">
                <a16:creationId xmlns:a16="http://schemas.microsoft.com/office/drawing/2014/main" id="{75823B85-53D1-46E0-BC58-872776B5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1026" name="Picture 2">
            <a:extLst>
              <a:ext uri="{FF2B5EF4-FFF2-40B4-BE49-F238E27FC236}">
                <a16:creationId xmlns:a16="http://schemas.microsoft.com/office/drawing/2014/main" id="{7A2142F7-8379-654F-A531-D159CAF2AE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1610"/>
          <a:stretch/>
        </p:blipFill>
        <p:spPr bwMode="auto">
          <a:xfrm>
            <a:off x="20" y="3429000"/>
            <a:ext cx="4646965" cy="3429000"/>
          </a:xfrm>
          <a:prstGeom prst="rect">
            <a:avLst/>
          </a:prstGeom>
          <a:noFill/>
          <a:extLst>
            <a:ext uri="{909E8E84-426E-40DD-AFC4-6F175D3DCCD1}">
              <a14:hiddenFill xmlns:a14="http://schemas.microsoft.com/office/drawing/2010/main">
                <a:solidFill>
                  <a:srgbClr val="FFFFFF"/>
                </a:solidFill>
              </a14:hiddenFill>
            </a:ext>
          </a:extLst>
        </p:spPr>
      </p:pic>
      <p:cxnSp>
        <p:nvCxnSpPr>
          <p:cNvPr id="107" name="Straight Connector 106">
            <a:extLst>
              <a:ext uri="{FF2B5EF4-FFF2-40B4-BE49-F238E27FC236}">
                <a16:creationId xmlns:a16="http://schemas.microsoft.com/office/drawing/2014/main" id="{81F86B2C-5FF7-48E0-B5B0-ABEA39A1E2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4662638"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B684D9-E618-6F43-879B-5D7DA785A0FC}"/>
              </a:ext>
            </a:extLst>
          </p:cNvPr>
          <p:cNvSpPr>
            <a:spLocks noGrp="1"/>
          </p:cNvSpPr>
          <p:nvPr>
            <p:ph idx="1"/>
          </p:nvPr>
        </p:nvSpPr>
        <p:spPr>
          <a:xfrm>
            <a:off x="6426072" y="1905000"/>
            <a:ext cx="5634123" cy="4598796"/>
          </a:xfrm>
        </p:spPr>
        <p:txBody>
          <a:bodyPr>
            <a:normAutofit fontScale="92500" lnSpcReduction="20000"/>
          </a:bodyPr>
          <a:lstStyle/>
          <a:p>
            <a:r>
              <a:rPr lang="en-US" dirty="0"/>
              <a:t>Cases illustrate wins:</a:t>
            </a:r>
          </a:p>
          <a:p>
            <a:pPr lvl="1"/>
            <a:r>
              <a:rPr lang="en-US" dirty="0"/>
              <a:t>Collaborative land purchases (Kwoneesum)</a:t>
            </a:r>
          </a:p>
          <a:p>
            <a:pPr lvl="1"/>
            <a:r>
              <a:rPr lang="en-US" dirty="0"/>
              <a:t>Achieving vast multijurisdictional agreement (Klamath, Eklutna)</a:t>
            </a:r>
          </a:p>
          <a:p>
            <a:pPr lvl="1"/>
            <a:r>
              <a:rPr lang="en-US" dirty="0"/>
              <a:t>Getting water back in the River (temporarily), and removing a defunct dam (Eklutna)</a:t>
            </a:r>
          </a:p>
          <a:p>
            <a:r>
              <a:rPr lang="en-US" dirty="0"/>
              <a:t>Cases illustrate challenges: </a:t>
            </a:r>
          </a:p>
          <a:p>
            <a:pPr lvl="1"/>
            <a:r>
              <a:rPr lang="en-US" dirty="0"/>
              <a:t>Jurisdictional constraints, political/economic relationships, and addressing/ offsetting impact on existing uses (Eklutna)</a:t>
            </a:r>
          </a:p>
          <a:p>
            <a:pPr lvl="1"/>
            <a:r>
              <a:rPr lang="en-US" dirty="0"/>
              <a:t>Dueling science or delayed science, as embroiled in politics and economy (Eklutna, Klamath)</a:t>
            </a:r>
          </a:p>
          <a:p>
            <a:pPr lvl="1"/>
            <a:r>
              <a:rPr lang="en-US" dirty="0"/>
              <a:t>Finalizing agreements to get to actual dam removal (Kwoneesum)</a:t>
            </a:r>
          </a:p>
          <a:p>
            <a:pPr lvl="1"/>
            <a:r>
              <a:rPr lang="en-US" dirty="0"/>
              <a:t>Multi-jurisdictional coordination (Klamath: including 2 states, multiple tribes, multiple agencies, and a history of entrenched opposition)</a:t>
            </a:r>
          </a:p>
        </p:txBody>
      </p:sp>
      <p:sp>
        <p:nvSpPr>
          <p:cNvPr id="5" name="TextBox 4">
            <a:extLst>
              <a:ext uri="{FF2B5EF4-FFF2-40B4-BE49-F238E27FC236}">
                <a16:creationId xmlns:a16="http://schemas.microsoft.com/office/drawing/2014/main" id="{27935F3E-B8B0-2748-B34B-EBF72C99C7E4}"/>
              </a:ext>
            </a:extLst>
          </p:cNvPr>
          <p:cNvSpPr txBox="1"/>
          <p:nvPr/>
        </p:nvSpPr>
        <p:spPr>
          <a:xfrm>
            <a:off x="6255397" y="6442501"/>
            <a:ext cx="5804798" cy="369332"/>
          </a:xfrm>
          <a:prstGeom prst="rect">
            <a:avLst/>
          </a:prstGeom>
          <a:noFill/>
        </p:spPr>
        <p:txBody>
          <a:bodyPr wrap="square" rtlCol="0">
            <a:spAutoFit/>
          </a:bodyPr>
          <a:lstStyle/>
          <a:p>
            <a:r>
              <a:rPr lang="en-US" sz="900" dirty="0"/>
              <a:t>Photos from TU 12/21/21, </a:t>
            </a:r>
            <a:r>
              <a:rPr lang="en-US" sz="900" dirty="0">
                <a:hlinkClick r:id="rId4"/>
              </a:rPr>
              <a:t>https://www.tu.org/magazine/conservation/surveying-whats-left-of-eklutna-rivers-salmon/</a:t>
            </a:r>
            <a:r>
              <a:rPr lang="en-US" sz="900" dirty="0"/>
              <a:t> </a:t>
            </a:r>
          </a:p>
        </p:txBody>
      </p:sp>
    </p:spTree>
    <p:extLst>
      <p:ext uri="{BB962C8B-B14F-4D97-AF65-F5344CB8AC3E}">
        <p14:creationId xmlns:p14="http://schemas.microsoft.com/office/powerpoint/2010/main" val="1746271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5EDE4-6ECC-EB49-B4E7-66D856D98294}"/>
              </a:ext>
            </a:extLst>
          </p:cNvPr>
          <p:cNvSpPr>
            <a:spLocks noGrp="1"/>
          </p:cNvSpPr>
          <p:nvPr>
            <p:ph type="title"/>
          </p:nvPr>
        </p:nvSpPr>
        <p:spPr>
          <a:xfrm>
            <a:off x="2077278" y="485238"/>
            <a:ext cx="8911687" cy="1280890"/>
          </a:xfrm>
        </p:spPr>
        <p:txBody>
          <a:bodyPr/>
          <a:lstStyle/>
          <a:p>
            <a:r>
              <a:rPr lang="en-US" dirty="0"/>
              <a:t>Conclusions/ next steps</a:t>
            </a:r>
          </a:p>
        </p:txBody>
      </p:sp>
      <p:sp>
        <p:nvSpPr>
          <p:cNvPr id="5" name="Content Placeholder 4">
            <a:extLst>
              <a:ext uri="{FF2B5EF4-FFF2-40B4-BE49-F238E27FC236}">
                <a16:creationId xmlns:a16="http://schemas.microsoft.com/office/drawing/2014/main" id="{5271AC67-C202-7347-B05D-D492B127D260}"/>
              </a:ext>
            </a:extLst>
          </p:cNvPr>
          <p:cNvSpPr>
            <a:spLocks noGrp="1"/>
          </p:cNvSpPr>
          <p:nvPr>
            <p:ph idx="1"/>
          </p:nvPr>
        </p:nvSpPr>
        <p:spPr>
          <a:xfrm>
            <a:off x="1842052" y="1125683"/>
            <a:ext cx="10214113" cy="4329557"/>
          </a:xfrm>
        </p:spPr>
        <p:txBody>
          <a:bodyPr>
            <a:noAutofit/>
          </a:bodyPr>
          <a:lstStyle/>
          <a:p>
            <a:r>
              <a:rPr lang="en-US" dirty="0"/>
              <a:t>Lasting Western hydro projects were planned during a period of intense colonialism (late 1800s/ early 1900s). </a:t>
            </a:r>
          </a:p>
          <a:p>
            <a:r>
              <a:rPr lang="en-US" dirty="0"/>
              <a:t>There are many dam removal and river restoration initiatives with substantial tribal participation nationally and internationally (see Fox et al. 2022). This project builds on that work and </a:t>
            </a:r>
            <a:r>
              <a:rPr lang="en-US" i="1" dirty="0"/>
              <a:t>Upstream</a:t>
            </a:r>
            <a:r>
              <a:rPr lang="en-US" dirty="0"/>
              <a:t>’s infrastructure/justice focus to advocate for consistent centering of Indigenous homeland histories and goals</a:t>
            </a:r>
          </a:p>
          <a:p>
            <a:pPr lvl="0"/>
            <a:r>
              <a:rPr lang="en-US" dirty="0"/>
              <a:t>This project is guided by NAIS methodologies and responsibilities, and aims to contribute to </a:t>
            </a:r>
            <a:r>
              <a:rPr lang="en-US" sz="1800" dirty="0"/>
              <a:t>a shift in natural resources policy towards justice and accountability</a:t>
            </a:r>
          </a:p>
          <a:p>
            <a:pPr lvl="1"/>
            <a:r>
              <a:rPr lang="en-US" dirty="0"/>
              <a:t>…away from the shortsighted, exclusionary environmental decision-making of the past, to more inclusive, creative, multi-party processes that recognize the potential for building trust across cultures and worldviews to create more just and livable environmental futures.</a:t>
            </a:r>
          </a:p>
          <a:p>
            <a:r>
              <a:rPr lang="en-US" dirty="0"/>
              <a:t>This project aims to have a very practical element, including key considerations and recommendations for building a comprehensive dam removal and river restoration strategy, while recognizing the unique conditions of each River and homeland.</a:t>
            </a:r>
          </a:p>
          <a:p>
            <a:pPr lvl="0"/>
            <a:r>
              <a:rPr lang="en-US" sz="1800" dirty="0"/>
              <a:t>This project considers dam removals and river restoration in the context of other movements such as #LandBack</a:t>
            </a:r>
            <a:r>
              <a:rPr lang="en-US" dirty="0"/>
              <a:t>;</a:t>
            </a:r>
            <a:r>
              <a:rPr lang="en-US" sz="1800" dirty="0"/>
              <a:t> Native conservation initiatives such as Native land trusts and Native applications of conservation easements; and the application of UNDRIP and FPIC</a:t>
            </a:r>
            <a:endParaRPr lang="en-US" dirty="0"/>
          </a:p>
        </p:txBody>
      </p:sp>
    </p:spTree>
    <p:extLst>
      <p:ext uri="{BB962C8B-B14F-4D97-AF65-F5344CB8AC3E}">
        <p14:creationId xmlns:p14="http://schemas.microsoft.com/office/powerpoint/2010/main" val="423481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11" name="Group 10">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2"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6"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FF64D498-E329-2947-856E-481183D521F8}"/>
              </a:ext>
            </a:extLst>
          </p:cNvPr>
          <p:cNvSpPr>
            <a:spLocks noGrp="1"/>
          </p:cNvSpPr>
          <p:nvPr>
            <p:ph type="title"/>
          </p:nvPr>
        </p:nvSpPr>
        <p:spPr>
          <a:xfrm>
            <a:off x="6483096" y="624110"/>
            <a:ext cx="5021516" cy="1280890"/>
          </a:xfrm>
        </p:spPr>
        <p:txBody>
          <a:bodyPr>
            <a:normAutofit/>
          </a:bodyPr>
          <a:lstStyle/>
          <a:p>
            <a:r>
              <a:rPr lang="en-US" dirty="0"/>
              <a:t>Thank you!</a:t>
            </a:r>
          </a:p>
        </p:txBody>
      </p:sp>
      <p:sp>
        <p:nvSpPr>
          <p:cNvPr id="39" name="Rectangle 38">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descr="A river with trees on the side&#10;&#10;Description automatically generated with low confidence">
            <a:extLst>
              <a:ext uri="{FF2B5EF4-FFF2-40B4-BE49-F238E27FC236}">
                <a16:creationId xmlns:a16="http://schemas.microsoft.com/office/drawing/2014/main" id="{28C6E6A2-14C8-274F-B844-9DD05421A6E3}"/>
              </a:ext>
            </a:extLst>
          </p:cNvPr>
          <p:cNvPicPr>
            <a:picLocks noChangeAspect="1"/>
          </p:cNvPicPr>
          <p:nvPr/>
        </p:nvPicPr>
        <p:blipFill rotWithShape="1">
          <a:blip r:embed="rId2"/>
          <a:srcRect r="8881"/>
          <a:stretch/>
        </p:blipFill>
        <p:spPr>
          <a:xfrm>
            <a:off x="-1555" y="1731"/>
            <a:ext cx="4671091" cy="6858000"/>
          </a:xfrm>
          <a:prstGeom prst="rect">
            <a:avLst/>
          </a:prstGeom>
        </p:spPr>
      </p:pic>
      <p:sp>
        <p:nvSpPr>
          <p:cNvPr id="3" name="Content Placeholder 2">
            <a:extLst>
              <a:ext uri="{FF2B5EF4-FFF2-40B4-BE49-F238E27FC236}">
                <a16:creationId xmlns:a16="http://schemas.microsoft.com/office/drawing/2014/main" id="{3B174A18-68C5-CF46-B925-D7229A43605F}"/>
              </a:ext>
            </a:extLst>
          </p:cNvPr>
          <p:cNvSpPr>
            <a:spLocks noGrp="1"/>
          </p:cNvSpPr>
          <p:nvPr>
            <p:ph idx="1"/>
          </p:nvPr>
        </p:nvSpPr>
        <p:spPr>
          <a:xfrm>
            <a:off x="6438191" y="2133600"/>
            <a:ext cx="5066419" cy="3777622"/>
          </a:xfrm>
        </p:spPr>
        <p:txBody>
          <a:bodyPr>
            <a:normAutofit/>
          </a:bodyPr>
          <a:lstStyle/>
          <a:p>
            <a:pPr marL="0" indent="0" algn="just">
              <a:buNone/>
            </a:pPr>
            <a:r>
              <a:rPr lang="en-US" dirty="0"/>
              <a:t>This is an ongoing effort, and I am grateful for the support of Open Rivers Fund and the Carnegie Foundation, the work of GSRs Katt Lundy and Carlie Domingues, the support of my family, and the guidance of community members.</a:t>
            </a:r>
          </a:p>
        </p:txBody>
      </p:sp>
    </p:spTree>
    <p:extLst>
      <p:ext uri="{BB962C8B-B14F-4D97-AF65-F5344CB8AC3E}">
        <p14:creationId xmlns:p14="http://schemas.microsoft.com/office/powerpoint/2010/main" val="2176932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2FB79-C850-3413-E13F-1729106E6E93}"/>
              </a:ext>
            </a:extLst>
          </p:cNvPr>
          <p:cNvSpPr>
            <a:spLocks noGrp="1"/>
          </p:cNvSpPr>
          <p:nvPr>
            <p:ph type="title"/>
          </p:nvPr>
        </p:nvSpPr>
        <p:spPr/>
        <p:txBody>
          <a:bodyPr/>
          <a:lstStyle/>
          <a:p>
            <a:r>
              <a:rPr lang="en-US" dirty="0"/>
              <a:t>The stakes are high…</a:t>
            </a:r>
          </a:p>
        </p:txBody>
      </p:sp>
      <p:sp>
        <p:nvSpPr>
          <p:cNvPr id="3" name="Content Placeholder 2">
            <a:extLst>
              <a:ext uri="{FF2B5EF4-FFF2-40B4-BE49-F238E27FC236}">
                <a16:creationId xmlns:a16="http://schemas.microsoft.com/office/drawing/2014/main" id="{D1A8B728-80CB-0103-F582-4421EE60868F}"/>
              </a:ext>
            </a:extLst>
          </p:cNvPr>
          <p:cNvSpPr>
            <a:spLocks noGrp="1"/>
          </p:cNvSpPr>
          <p:nvPr>
            <p:ph idx="1"/>
          </p:nvPr>
        </p:nvSpPr>
        <p:spPr>
          <a:xfrm>
            <a:off x="2419091" y="1540189"/>
            <a:ext cx="8915400" cy="3777622"/>
          </a:xfrm>
        </p:spPr>
        <p:txBody>
          <a:bodyPr>
            <a:noAutofit/>
          </a:bodyPr>
          <a:lstStyle/>
          <a:p>
            <a:r>
              <a:rPr lang="en-US" sz="2000" dirty="0"/>
              <a:t>Climate is changing– increasing temperature, increasing aridity, increasing variability/ unpredictability</a:t>
            </a:r>
          </a:p>
          <a:p>
            <a:r>
              <a:rPr lang="en-US" sz="2000" dirty="0"/>
              <a:t>Subsistence and cultural uses of water are increasingly threatened by water quality and quantity</a:t>
            </a:r>
          </a:p>
          <a:p>
            <a:r>
              <a:rPr lang="en-US" sz="2000" dirty="0"/>
              <a:t>Ecosystem resilience requires addressing the impacts of aging hydroelectric and water diversion and storage infrastructure, </a:t>
            </a:r>
            <a:r>
              <a:rPr lang="en-US" sz="2000" b="1" dirty="0"/>
              <a:t>in a way that does not reproduce embedded discrimination, exclusion, and inequalities</a:t>
            </a:r>
            <a:r>
              <a:rPr lang="en-US" sz="2000" dirty="0"/>
              <a:t>. </a:t>
            </a:r>
          </a:p>
          <a:p>
            <a:r>
              <a:rPr lang="en-US" sz="2000" dirty="0"/>
              <a:t>Environmental restoration can only be discussed alongside attention to the </a:t>
            </a:r>
            <a:r>
              <a:rPr lang="en-US" sz="2000" i="1" dirty="0"/>
              <a:t>violence of infrastructure projects that benefited a narrow segment of the population, with lasting impacts</a:t>
            </a:r>
            <a:r>
              <a:rPr lang="en-US" sz="2000" dirty="0"/>
              <a:t>. </a:t>
            </a:r>
          </a:p>
          <a:p>
            <a:r>
              <a:rPr lang="en-US" sz="2000" dirty="0"/>
              <a:t>Healing from dam removal and restoration is multifaceted, with  intertwined ecological, economic, social, and cultural aspects. </a:t>
            </a:r>
          </a:p>
        </p:txBody>
      </p:sp>
    </p:spTree>
    <p:extLst>
      <p:ext uri="{BB962C8B-B14F-4D97-AF65-F5344CB8AC3E}">
        <p14:creationId xmlns:p14="http://schemas.microsoft.com/office/powerpoint/2010/main" val="268143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Title 8">
            <a:extLst>
              <a:ext uri="{FF2B5EF4-FFF2-40B4-BE49-F238E27FC236}">
                <a16:creationId xmlns:a16="http://schemas.microsoft.com/office/drawing/2014/main" id="{A61ADF39-0AF1-6C4C-9432-D441D9C62E88}"/>
              </a:ext>
            </a:extLst>
          </p:cNvPr>
          <p:cNvSpPr>
            <a:spLocks noGrp="1"/>
          </p:cNvSpPr>
          <p:nvPr>
            <p:ph type="title"/>
          </p:nvPr>
        </p:nvSpPr>
        <p:spPr>
          <a:xfrm>
            <a:off x="541867" y="787400"/>
            <a:ext cx="7145866" cy="778933"/>
          </a:xfrm>
        </p:spPr>
        <p:txBody>
          <a:bodyPr vert="horz" lIns="91440" tIns="45720" rIns="91440" bIns="45720" rtlCol="0" anchor="ctr">
            <a:normAutofit/>
          </a:bodyPr>
          <a:lstStyle/>
          <a:p>
            <a:pPr>
              <a:lnSpc>
                <a:spcPct val="90000"/>
              </a:lnSpc>
            </a:pPr>
            <a:r>
              <a:rPr lang="en-US" sz="2700" dirty="0">
                <a:solidFill>
                  <a:srgbClr val="FEFFFF"/>
                </a:solidFill>
              </a:rPr>
              <a:t>Context: Western Water Development</a:t>
            </a:r>
          </a:p>
        </p:txBody>
      </p:sp>
      <p:sp>
        <p:nvSpPr>
          <p:cNvPr id="10" name="Content Placeholder 9">
            <a:extLst>
              <a:ext uri="{FF2B5EF4-FFF2-40B4-BE49-F238E27FC236}">
                <a16:creationId xmlns:a16="http://schemas.microsoft.com/office/drawing/2014/main" id="{9515380C-0846-B340-B214-E46642D3E4CB}"/>
              </a:ext>
            </a:extLst>
          </p:cNvPr>
          <p:cNvSpPr>
            <a:spLocks noGrp="1"/>
          </p:cNvSpPr>
          <p:nvPr>
            <p:ph idx="1"/>
          </p:nvPr>
        </p:nvSpPr>
        <p:spPr>
          <a:xfrm>
            <a:off x="541867" y="1822552"/>
            <a:ext cx="7330546" cy="4749698"/>
          </a:xfrm>
        </p:spPr>
        <p:txBody>
          <a:bodyPr vert="horz" lIns="91440" tIns="45720" rIns="91440" bIns="45720" rtlCol="0">
            <a:normAutofit fontScale="77500" lnSpcReduction="20000"/>
          </a:bodyPr>
          <a:lstStyle/>
          <a:p>
            <a:pPr>
              <a:lnSpc>
                <a:spcPct val="90000"/>
              </a:lnSpc>
              <a:defRPr/>
            </a:pPr>
            <a:endParaRPr lang="en-US" sz="2000" dirty="0">
              <a:solidFill>
                <a:srgbClr val="FEFFFF"/>
              </a:solidFill>
            </a:endParaRPr>
          </a:p>
          <a:p>
            <a:r>
              <a:rPr lang="en-US" sz="2000" dirty="0"/>
              <a:t>1888 Congressional appropriation to the DOI to study the irrigation potential of Western lands. The appropriation asserted that all lands deemed potential sites for water projects, and potentially irrigable, be reserved from settlement. </a:t>
            </a:r>
          </a:p>
          <a:p>
            <a:pPr marL="285750" indent="-285750">
              <a:lnSpc>
                <a:spcPct val="90000"/>
              </a:lnSpc>
            </a:pPr>
            <a:r>
              <a:rPr lang="en-US" sz="2000" dirty="0">
                <a:solidFill>
                  <a:srgbClr val="FEFFFF"/>
                </a:solidFill>
              </a:rPr>
              <a:t>Bureau of Reclamation’s first Director, Francis Newlands, worked with Frederick Newell, US Geological Survey, in 1900 to develop a “national irrigation bill that could be funded from the sale of public lands” (Rowley, William D., 1996, </a:t>
            </a:r>
            <a:r>
              <a:rPr lang="en-US" sz="2000" i="1" dirty="0">
                <a:solidFill>
                  <a:srgbClr val="FEFFFF"/>
                </a:solidFill>
              </a:rPr>
              <a:t>Reclaiming the Arid West</a:t>
            </a:r>
            <a:r>
              <a:rPr lang="en-US" sz="2000" dirty="0">
                <a:solidFill>
                  <a:srgbClr val="FEFFFF"/>
                </a:solidFill>
              </a:rPr>
              <a:t>).</a:t>
            </a:r>
          </a:p>
          <a:p>
            <a:pPr marL="285750" indent="-285750">
              <a:lnSpc>
                <a:spcPct val="90000"/>
              </a:lnSpc>
            </a:pPr>
            <a:r>
              <a:rPr lang="en-US" sz="2000" dirty="0">
                <a:solidFill>
                  <a:srgbClr val="FEFFFF"/>
                </a:solidFill>
              </a:rPr>
              <a:t>1901 hearings on the proposed Reclamation Act (passed 1902) contemplate “receipts from the sales of public lands in the arid and semiarid regions of the US” will be put “to the exclusive purposes of irrigation.” </a:t>
            </a:r>
          </a:p>
          <a:p>
            <a:pPr marL="285750" indent="-285750">
              <a:lnSpc>
                <a:spcPct val="90000"/>
              </a:lnSpc>
            </a:pPr>
            <a:r>
              <a:rPr lang="en-US" sz="2000" dirty="0">
                <a:solidFill>
                  <a:srgbClr val="FEFFFF"/>
                </a:solidFill>
              </a:rPr>
              <a:t>This was formalized into a specific fund in the Treasury, the “arid land reclamation fund,” for the development of reservoirs and “other hydraulic works” for irrigation and “reclamation of arid lands.” </a:t>
            </a:r>
          </a:p>
          <a:p>
            <a:pPr marL="285750" indent="-285750">
              <a:lnSpc>
                <a:spcPct val="90000"/>
              </a:lnSpc>
            </a:pPr>
            <a:r>
              <a:rPr lang="en-US" sz="2000" dirty="0">
                <a:solidFill>
                  <a:srgbClr val="FEFFFF"/>
                </a:solidFill>
              </a:rPr>
              <a:t>Native American homelands were thus claimed as “public” land and sold to provide revenue to fund large water projects that would in turn support the settlement and development of the West by “a most desirable class of people” </a:t>
            </a:r>
          </a:p>
          <a:p>
            <a:pPr>
              <a:lnSpc>
                <a:spcPct val="90000"/>
              </a:lnSpc>
            </a:pPr>
            <a:endParaRPr lang="en-US" sz="1400" dirty="0">
              <a:solidFill>
                <a:srgbClr val="FEFFFF"/>
              </a:solidFill>
            </a:endParaRPr>
          </a:p>
        </p:txBody>
      </p:sp>
      <p:pic>
        <p:nvPicPr>
          <p:cNvPr id="8" name="Picture 7" descr="A sign on a wall&#10;&#10;Description automatically generated with low confidence">
            <a:extLst>
              <a:ext uri="{FF2B5EF4-FFF2-40B4-BE49-F238E27FC236}">
                <a16:creationId xmlns:a16="http://schemas.microsoft.com/office/drawing/2014/main" id="{9737B6B3-371D-D544-AD7C-85CE55592B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17"/>
          <a:stretch/>
        </p:blipFill>
        <p:spPr bwMode="auto">
          <a:xfrm>
            <a:off x="8014066" y="2643189"/>
            <a:ext cx="4177934" cy="235009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330242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5D24C-382A-8E20-B983-133890E2C7F7}"/>
              </a:ext>
            </a:extLst>
          </p:cNvPr>
          <p:cNvSpPr>
            <a:spLocks noGrp="1"/>
          </p:cNvSpPr>
          <p:nvPr>
            <p:ph type="title"/>
          </p:nvPr>
        </p:nvSpPr>
        <p:spPr/>
        <p:txBody>
          <a:bodyPr/>
          <a:lstStyle/>
          <a:p>
            <a:r>
              <a:rPr lang="en-US" dirty="0"/>
              <a:t>Tribal lands</a:t>
            </a:r>
          </a:p>
        </p:txBody>
      </p:sp>
      <p:sp>
        <p:nvSpPr>
          <p:cNvPr id="3" name="Content Placeholder 2">
            <a:extLst>
              <a:ext uri="{FF2B5EF4-FFF2-40B4-BE49-F238E27FC236}">
                <a16:creationId xmlns:a16="http://schemas.microsoft.com/office/drawing/2014/main" id="{0F79F604-4F26-0CD4-EC6D-3DE3185E7FB5}"/>
              </a:ext>
            </a:extLst>
          </p:cNvPr>
          <p:cNvSpPr>
            <a:spLocks noGrp="1"/>
          </p:cNvSpPr>
          <p:nvPr>
            <p:ph idx="1"/>
          </p:nvPr>
        </p:nvSpPr>
        <p:spPr>
          <a:xfrm>
            <a:off x="2589212" y="1540189"/>
            <a:ext cx="8915400" cy="3777622"/>
          </a:xfrm>
        </p:spPr>
        <p:txBody>
          <a:bodyPr>
            <a:normAutofit/>
          </a:bodyPr>
          <a:lstStyle/>
          <a:p>
            <a:r>
              <a:rPr lang="en-US" sz="2000" dirty="0"/>
              <a:t>All homelands, political jurisdiction aside</a:t>
            </a:r>
          </a:p>
          <a:p>
            <a:r>
              <a:rPr lang="en-US" sz="2000" dirty="0"/>
              <a:t>Lands under tribal jurisdiction</a:t>
            </a:r>
          </a:p>
          <a:p>
            <a:r>
              <a:rPr lang="en-US" sz="2000" dirty="0"/>
              <a:t>Lands cared for by tribal stewardship, but out of tribal jurisdiction</a:t>
            </a:r>
          </a:p>
          <a:p>
            <a:r>
              <a:rPr lang="en-US" sz="2000" dirty="0"/>
              <a:t>Lands under tribal cultural or political jurisdiction, impacted by old projects </a:t>
            </a:r>
          </a:p>
        </p:txBody>
      </p:sp>
    </p:spTree>
    <p:extLst>
      <p:ext uri="{BB962C8B-B14F-4D97-AF65-F5344CB8AC3E}">
        <p14:creationId xmlns:p14="http://schemas.microsoft.com/office/powerpoint/2010/main" val="3144364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Picture 6">
            <a:extLst>
              <a:ext uri="{FF2B5EF4-FFF2-40B4-BE49-F238E27FC236}">
                <a16:creationId xmlns:a16="http://schemas.microsoft.com/office/drawing/2014/main" id="{27B19F63-1B08-077E-2244-32264191278D}"/>
              </a:ext>
            </a:extLst>
          </p:cNvPr>
          <p:cNvPicPr>
            <a:picLocks noChangeAspect="1"/>
          </p:cNvPicPr>
          <p:nvPr/>
        </p:nvPicPr>
        <p:blipFill rotWithShape="1">
          <a:blip r:embed="rId2"/>
          <a:srcRect l="31400" r="6197"/>
          <a:stretch/>
        </p:blipFill>
        <p:spPr>
          <a:xfrm>
            <a:off x="1" y="10"/>
            <a:ext cx="7574440" cy="6857990"/>
          </a:xfrm>
          <a:prstGeom prst="rect">
            <a:avLst/>
          </a:prstGeom>
        </p:spPr>
      </p:pic>
      <p:sp>
        <p:nvSpPr>
          <p:cNvPr id="14"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Title 4">
            <a:extLst>
              <a:ext uri="{FF2B5EF4-FFF2-40B4-BE49-F238E27FC236}">
                <a16:creationId xmlns:a16="http://schemas.microsoft.com/office/drawing/2014/main" id="{9A097F44-CC5B-0871-A4C4-1AF9B157C7FE}"/>
              </a:ext>
            </a:extLst>
          </p:cNvPr>
          <p:cNvSpPr>
            <a:spLocks noGrp="1"/>
          </p:cNvSpPr>
          <p:nvPr>
            <p:ph type="title"/>
          </p:nvPr>
        </p:nvSpPr>
        <p:spPr>
          <a:xfrm>
            <a:off x="541867" y="787400"/>
            <a:ext cx="7145866" cy="778933"/>
          </a:xfrm>
        </p:spPr>
        <p:txBody>
          <a:bodyPr anchor="ctr">
            <a:normAutofit/>
          </a:bodyPr>
          <a:lstStyle/>
          <a:p>
            <a:r>
              <a:rPr lang="en-US" sz="3200" dirty="0">
                <a:solidFill>
                  <a:srgbClr val="FEFFFF"/>
                </a:solidFill>
              </a:rPr>
              <a:t>The legacy of dams</a:t>
            </a:r>
          </a:p>
        </p:txBody>
      </p:sp>
      <p:sp>
        <p:nvSpPr>
          <p:cNvPr id="6" name="Content Placeholder 5">
            <a:extLst>
              <a:ext uri="{FF2B5EF4-FFF2-40B4-BE49-F238E27FC236}">
                <a16:creationId xmlns:a16="http://schemas.microsoft.com/office/drawing/2014/main" id="{F3857F96-8B1A-220B-2C7C-59B1F6644D34}"/>
              </a:ext>
            </a:extLst>
          </p:cNvPr>
          <p:cNvSpPr>
            <a:spLocks noGrp="1"/>
          </p:cNvSpPr>
          <p:nvPr>
            <p:ph idx="1"/>
          </p:nvPr>
        </p:nvSpPr>
        <p:spPr>
          <a:xfrm>
            <a:off x="7860770" y="2017668"/>
            <a:ext cx="3750205" cy="3857816"/>
          </a:xfrm>
        </p:spPr>
        <p:txBody>
          <a:bodyPr>
            <a:normAutofit/>
          </a:bodyPr>
          <a:lstStyle/>
          <a:p>
            <a:r>
              <a:rPr lang="en-US" dirty="0">
                <a:solidFill>
                  <a:schemeClr val="tx1">
                    <a:lumMod val="95000"/>
                    <a:lumOff val="5000"/>
                  </a:schemeClr>
                </a:solidFill>
              </a:rPr>
              <a:t>Everywhere there is a dam, there is an inundation, a removal of people and ecologies, a legacy of resistance, and a potential to restore</a:t>
            </a:r>
          </a:p>
          <a:p>
            <a:r>
              <a:rPr lang="en-US" dirty="0">
                <a:solidFill>
                  <a:schemeClr val="tx1">
                    <a:lumMod val="95000"/>
                    <a:lumOff val="5000"/>
                  </a:schemeClr>
                </a:solidFill>
              </a:rPr>
              <a:t>Why dams? Flood control, water storage, hydroelectricity, recreation. How might we address and provide for each of these needs?</a:t>
            </a:r>
          </a:p>
        </p:txBody>
      </p:sp>
    </p:spTree>
    <p:extLst>
      <p:ext uri="{BB962C8B-B14F-4D97-AF65-F5344CB8AC3E}">
        <p14:creationId xmlns:p14="http://schemas.microsoft.com/office/powerpoint/2010/main" val="3602696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11"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2" name="Title 1">
            <a:extLst>
              <a:ext uri="{FF2B5EF4-FFF2-40B4-BE49-F238E27FC236}">
                <a16:creationId xmlns:a16="http://schemas.microsoft.com/office/drawing/2014/main" id="{240B8BAF-49D4-9349-BF2F-6FFBB1BE75A0}"/>
              </a:ext>
            </a:extLst>
          </p:cNvPr>
          <p:cNvSpPr>
            <a:spLocks noGrp="1"/>
          </p:cNvSpPr>
          <p:nvPr>
            <p:ph type="title"/>
          </p:nvPr>
        </p:nvSpPr>
        <p:spPr>
          <a:xfrm>
            <a:off x="1217056" y="1093380"/>
            <a:ext cx="3068182" cy="4671240"/>
          </a:xfrm>
        </p:spPr>
        <p:txBody>
          <a:bodyPr anchor="ctr">
            <a:normAutofit/>
          </a:bodyPr>
          <a:lstStyle/>
          <a:p>
            <a:pPr algn="r"/>
            <a:r>
              <a:rPr lang="en-US" dirty="0"/>
              <a:t>Confronting colonial legacies</a:t>
            </a:r>
          </a:p>
        </p:txBody>
      </p:sp>
      <p:sp>
        <p:nvSpPr>
          <p:cNvPr id="24"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26" name="Rectangle 25">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0310598-B667-124E-BD95-299612835D24}"/>
              </a:ext>
            </a:extLst>
          </p:cNvPr>
          <p:cNvSpPr>
            <a:spLocks noGrp="1"/>
          </p:cNvSpPr>
          <p:nvPr>
            <p:ph idx="1"/>
          </p:nvPr>
        </p:nvSpPr>
        <p:spPr>
          <a:xfrm>
            <a:off x="5039065" y="485775"/>
            <a:ext cx="6602644" cy="5836747"/>
          </a:xfrm>
        </p:spPr>
        <p:txBody>
          <a:bodyPr anchor="ctr">
            <a:normAutofit/>
          </a:bodyPr>
          <a:lstStyle/>
          <a:p>
            <a:r>
              <a:rPr lang="en-US" sz="2000" dirty="0"/>
              <a:t>Seizure of Native lands for hydroelectric and water storage policies</a:t>
            </a:r>
          </a:p>
          <a:p>
            <a:pPr lvl="1"/>
            <a:r>
              <a:rPr lang="en-US" sz="2000" i="1" dirty="0">
                <a:latin typeface="Times New Roman" charset="0"/>
                <a:ea typeface="Times New Roman" charset="0"/>
              </a:rPr>
              <a:t>Along with their gathering sites, the Maidu lost salmon and snapping turtles, ceremonies, language, and song—‘everything that goes with the land…We have always been looking for compensation for what we lost. Always. </a:t>
            </a:r>
            <a:r>
              <a:rPr lang="en-US" sz="2000" dirty="0">
                <a:latin typeface="Times New Roman" charset="0"/>
                <a:ea typeface="Times New Roman" charset="0"/>
              </a:rPr>
              <a:t>- Lorena Gorbet, Maidu Summit, 2014</a:t>
            </a:r>
            <a:endParaRPr lang="en-US" sz="2000" dirty="0"/>
          </a:p>
          <a:p>
            <a:r>
              <a:rPr lang="en-US" sz="2000" dirty="0"/>
              <a:t>Continued denial (by public agencies, conservation entities, private companies, private landowners, institutions, law and policy) of Indigenous rights and </a:t>
            </a:r>
            <a:r>
              <a:rPr lang="en-US" sz="2000" i="1" dirty="0"/>
              <a:t>responsibilities</a:t>
            </a:r>
            <a:r>
              <a:rPr lang="en-US" sz="2000" dirty="0"/>
              <a:t> to tend homelands</a:t>
            </a:r>
          </a:p>
          <a:p>
            <a:r>
              <a:rPr lang="en-US" sz="2000" dirty="0"/>
              <a:t>Naturalization of settler histories as “always here”</a:t>
            </a:r>
          </a:p>
          <a:p>
            <a:r>
              <a:rPr lang="en-US" sz="2000" dirty="0">
                <a:solidFill>
                  <a:schemeClr val="tx1"/>
                </a:solidFill>
              </a:rPr>
              <a:t>Choice to </a:t>
            </a:r>
            <a:r>
              <a:rPr lang="en-US" sz="2000" b="1" dirty="0">
                <a:solidFill>
                  <a:schemeClr val="tx1"/>
                </a:solidFill>
              </a:rPr>
              <a:t>PERPETUATE</a:t>
            </a:r>
            <a:r>
              <a:rPr lang="en-US" sz="2000" dirty="0">
                <a:solidFill>
                  <a:schemeClr val="tx1"/>
                </a:solidFill>
              </a:rPr>
              <a:t> or to </a:t>
            </a:r>
            <a:r>
              <a:rPr lang="en-US" sz="2000" b="1" dirty="0">
                <a:solidFill>
                  <a:schemeClr val="tx1"/>
                </a:solidFill>
              </a:rPr>
              <a:t>DISRUPT</a:t>
            </a:r>
            <a:r>
              <a:rPr lang="en-US" sz="2000" dirty="0">
                <a:solidFill>
                  <a:schemeClr val="tx1"/>
                </a:solidFill>
              </a:rPr>
              <a:t> the e</a:t>
            </a:r>
            <a:r>
              <a:rPr lang="en-US" sz="2000" dirty="0"/>
              <a:t>xclusion of Indigenous peoples from foundational moments in determining land/water jurisdiction</a:t>
            </a:r>
          </a:p>
          <a:p>
            <a:pPr marL="0" indent="0">
              <a:buNone/>
            </a:pPr>
            <a:endParaRPr lang="en-US" dirty="0"/>
          </a:p>
        </p:txBody>
      </p:sp>
    </p:spTree>
    <p:extLst>
      <p:ext uri="{BB962C8B-B14F-4D97-AF65-F5344CB8AC3E}">
        <p14:creationId xmlns:p14="http://schemas.microsoft.com/office/powerpoint/2010/main" val="12495780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{AD917E47-84B6-9842-8F51-938E6D26EF53}tf10001069</Template>
  <TotalTime>10693</TotalTime>
  <Words>4341</Words>
  <Application>Microsoft Macintosh PowerPoint</Application>
  <PresentationFormat>Widescreen</PresentationFormat>
  <Paragraphs>240</Paragraphs>
  <Slides>49</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Century Gothic</vt:lpstr>
      <vt:lpstr>Times New Roman</vt:lpstr>
      <vt:lpstr>Wingdings 3</vt:lpstr>
      <vt:lpstr>Wisp</vt:lpstr>
      <vt:lpstr>In Relation to Water Indigenous Leadership in Restoring and Re-envisioning Watershed Stewardship </vt:lpstr>
      <vt:lpstr>PowerPoint Presentation</vt:lpstr>
      <vt:lpstr>In Relation…</vt:lpstr>
      <vt:lpstr>A moment of reckoning</vt:lpstr>
      <vt:lpstr>The stakes are high…</vt:lpstr>
      <vt:lpstr>Context: Western Water Development</vt:lpstr>
      <vt:lpstr>Tribal lands</vt:lpstr>
      <vt:lpstr>The legacy of dams</vt:lpstr>
      <vt:lpstr>Confronting colonial legacies</vt:lpstr>
      <vt:lpstr>Envisioning new approaches</vt:lpstr>
      <vt:lpstr>North Fork Feather River: Stairway of Power and CA State Water Project</vt:lpstr>
      <vt:lpstr>PowerPoint Presentation</vt:lpstr>
      <vt:lpstr>Flooding tribal lands in NE California</vt:lpstr>
      <vt:lpstr>PowerPoint Presentation</vt:lpstr>
      <vt:lpstr>PowerPoint Presentation</vt:lpstr>
      <vt:lpstr>PowerPoint Presentation</vt:lpstr>
      <vt:lpstr>PowerPoint Presentation</vt:lpstr>
      <vt:lpstr>PowerPoint Presentation</vt:lpstr>
      <vt:lpstr>PowerPoint Presentation</vt:lpstr>
      <vt:lpstr>How could the SWP have looked different?</vt:lpstr>
      <vt:lpstr>PowerPoint Presentation</vt:lpstr>
      <vt:lpstr>Free, Prior, and Informed Consent in the UN Declaration on the Rights of Indigenous Peoples</vt:lpstr>
      <vt:lpstr>PowerPoint Presentation</vt:lpstr>
      <vt:lpstr>Decolonizing Water? Infrastructure and Policy</vt:lpstr>
      <vt:lpstr>De-colonial re-education on water</vt:lpstr>
      <vt:lpstr>Personhood and Relation</vt:lpstr>
      <vt:lpstr>Dam removals: struggles and progress</vt:lpstr>
      <vt:lpstr>PowerPoint Presentation</vt:lpstr>
      <vt:lpstr>PowerPoint Presentation</vt:lpstr>
      <vt:lpstr>PowerPoint Presentation</vt:lpstr>
      <vt:lpstr>Eklutna Project: Context</vt:lpstr>
      <vt:lpstr>PowerPoint Presentation</vt:lpstr>
      <vt:lpstr>PowerPoint Presentation</vt:lpstr>
      <vt:lpstr>PowerPoint Presentation</vt:lpstr>
      <vt:lpstr>PowerPoint Presentation</vt:lpstr>
      <vt:lpstr>Eklutna </vt:lpstr>
      <vt:lpstr>PowerPoint Presentation</vt:lpstr>
      <vt:lpstr>Removing the lower dam</vt:lpstr>
      <vt:lpstr>PowerPoint Presentation</vt:lpstr>
      <vt:lpstr>Eklutna -- considerations</vt:lpstr>
      <vt:lpstr>PowerPoint Presentation</vt:lpstr>
      <vt:lpstr>Kwoneesum: Context</vt:lpstr>
      <vt:lpstr>PowerPoint Presentation</vt:lpstr>
      <vt:lpstr>PowerPoint Presentation</vt:lpstr>
      <vt:lpstr>PowerPoint Presentation</vt:lpstr>
      <vt:lpstr>Challenges/ questions in creating alternate futures for dams and river restoration…</vt:lpstr>
      <vt:lpstr>Steps forward/ Steps Back</vt:lpstr>
      <vt:lpstr>Conclusions/ 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Removing Dams and Restoring Tribal Homelands</dc:title>
  <dc:creator>Elisabeth R Middleton</dc:creator>
  <cp:lastModifiedBy>Elisabeth R Middleton</cp:lastModifiedBy>
  <cp:revision>83</cp:revision>
  <dcterms:created xsi:type="dcterms:W3CDTF">2022-01-23T10:50:49Z</dcterms:created>
  <dcterms:modified xsi:type="dcterms:W3CDTF">2022-09-24T06:42:19Z</dcterms:modified>
</cp:coreProperties>
</file>